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664" r:id="rId2"/>
    <p:sldId id="665" r:id="rId3"/>
    <p:sldId id="624" r:id="rId4"/>
    <p:sldId id="625" r:id="rId5"/>
    <p:sldId id="636" r:id="rId6"/>
    <p:sldId id="637" r:id="rId7"/>
    <p:sldId id="666" r:id="rId8"/>
    <p:sldId id="667" r:id="rId9"/>
    <p:sldId id="668" r:id="rId10"/>
    <p:sldId id="669" r:id="rId11"/>
    <p:sldId id="685" r:id="rId12"/>
    <p:sldId id="371" r:id="rId13"/>
    <p:sldId id="403" r:id="rId14"/>
    <p:sldId id="404" r:id="rId15"/>
    <p:sldId id="405" r:id="rId16"/>
    <p:sldId id="686" r:id="rId17"/>
    <p:sldId id="687" r:id="rId18"/>
    <p:sldId id="688" r:id="rId19"/>
    <p:sldId id="690" r:id="rId20"/>
    <p:sldId id="401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E"/>
    <a:srgbClr val="0062BC"/>
    <a:srgbClr val="006BCC"/>
    <a:srgbClr val="0076E2"/>
    <a:srgbClr val="2195FF"/>
    <a:srgbClr val="57A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89588" autoAdjust="0"/>
  </p:normalViewPr>
  <p:slideViewPr>
    <p:cSldViewPr snapToGrid="0">
      <p:cViewPr varScale="1">
        <p:scale>
          <a:sx n="87" d="100"/>
          <a:sy n="87" d="100"/>
        </p:scale>
        <p:origin x="-84" y="-294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CEB08-6A5A-44D0-8B83-4950DD13D5F5}" type="datetimeFigureOut">
              <a:rPr lang="en-US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2D73B-947E-48C1-A4E9-45EF5855E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6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96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6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CDC3-67D7-4DFF-B984-65AC3709159C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87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0338" y="1349375"/>
            <a:ext cx="6477000" cy="36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79768" y="5196029"/>
            <a:ext cx="5438140" cy="425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50443" y="10255223"/>
            <a:ext cx="2945659" cy="54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11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0338" y="1349375"/>
            <a:ext cx="6477000" cy="36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79768" y="5196029"/>
            <a:ext cx="5438140" cy="425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50443" y="10255223"/>
            <a:ext cx="2945659" cy="54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396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16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12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0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0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0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defTabSz="91430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A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4307">
                <a:buClr>
                  <a:srgbClr val="000000"/>
                </a:buClr>
                <a:buSzPts val="1200"/>
                <a:defRPr/>
              </a:pPr>
              <a:t>5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0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defTabSz="91430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A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4307">
                <a:buClr>
                  <a:srgbClr val="000000"/>
                </a:buClr>
                <a:buSzPts val="1200"/>
                <a:defRPr/>
              </a:pPr>
              <a:t>6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0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04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13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defTabSz="91430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A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4307">
                <a:buClr>
                  <a:srgbClr val="000000"/>
                </a:buClr>
                <a:buSzPts val="1200"/>
                <a:defRPr/>
              </a:pPr>
              <a:t>9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7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020">
  <p:cSld name="CP-020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583685" y="4"/>
            <a:ext cx="5608319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8001" y="455093"/>
            <a:ext cx="5283200" cy="66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267"/>
              <a:buFont typeface="Calibri"/>
              <a:buNone/>
              <a:defRPr sz="4267">
                <a:solidFill>
                  <a:srgbClr val="92929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08001" y="1178435"/>
            <a:ext cx="5283200" cy="2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  <a:defRPr sz="1600" b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6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033">
  <p:cSld name="CP-03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5181603" y="4"/>
            <a:ext cx="70104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08004" y="1178435"/>
            <a:ext cx="6096001" cy="2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08004" y="455093"/>
            <a:ext cx="6096001" cy="66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5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8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4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4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B8B"/>
              </a:buClr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92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4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4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4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87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4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95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7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4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985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AGraham1208/status/120518656749460685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lnurses.com/ouch-ampule-issues-anyone-else-t14333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1545771" y="1621967"/>
            <a:ext cx="15261796" cy="3222171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183845" y="1960927"/>
            <a:ext cx="9802563" cy="241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4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Risk of Injuries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7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8" y="522075"/>
            <a:ext cx="10028421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7331571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lang="en-AU" sz="3200" b="1" kern="0" dirty="0">
                <a:solidFill>
                  <a:schemeClr val="bg1"/>
                </a:solidFill>
                <a:cs typeface="Arial"/>
                <a:sym typeface="Arial"/>
              </a:rPr>
              <a:t>Ampoule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Mairin\Desktop\twitter cu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0" y="1652268"/>
            <a:ext cx="3238922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83AEDE-F2B3-4C91-B823-A567E4B83153}"/>
              </a:ext>
            </a:extLst>
          </p:cNvPr>
          <p:cNvSpPr txBox="1"/>
          <p:nvPr/>
        </p:nvSpPr>
        <p:spPr>
          <a:xfrm>
            <a:off x="1282185" y="1652268"/>
            <a:ext cx="5353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Common medications causing ampoule injuries</a:t>
            </a:r>
          </a:p>
          <a:p>
            <a:endParaRPr lang="en-AU" sz="2000" b="1" i="1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Edphedrine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Fentanyl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Metoprolol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Propotol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Phenergan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Methergin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Testosterone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Bone cement</a:t>
            </a:r>
          </a:p>
          <a:p>
            <a:endParaRPr lang="en-A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407803" y="5645888"/>
            <a:ext cx="359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Twitter user </a:t>
            </a:r>
            <a:r>
              <a:rPr lang="en-AU" sz="1400" dirty="0">
                <a:hlinkClick r:id="rId4"/>
              </a:rPr>
              <a:t>@AGraham1208 </a:t>
            </a:r>
            <a:r>
              <a:rPr lang="en-AU" sz="1400" dirty="0"/>
              <a:t>post regarding recent causes of hand injuries</a:t>
            </a:r>
          </a:p>
        </p:txBody>
      </p:sp>
    </p:spTree>
    <p:extLst>
      <p:ext uri="{BB962C8B-B14F-4D97-AF65-F5344CB8AC3E}">
        <p14:creationId xmlns:p14="http://schemas.microsoft.com/office/powerpoint/2010/main" val="69268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1545771" y="1621967"/>
            <a:ext cx="15261796" cy="3222171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183845" y="1960927"/>
            <a:ext cx="9802563" cy="241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4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lang="en-AU" sz="48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Injury Costs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29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9;p35">
            <a:extLst>
              <a:ext uri="{FF2B5EF4-FFF2-40B4-BE49-F238E27FC236}">
                <a16:creationId xmlns:a16="http://schemas.microsoft.com/office/drawing/2014/main" xmlns="" id="{074701D6-BD1B-4959-A54F-C125A6DE45C3}"/>
              </a:ext>
            </a:extLst>
          </p:cNvPr>
          <p:cNvGrpSpPr/>
          <p:nvPr/>
        </p:nvGrpSpPr>
        <p:grpSpPr>
          <a:xfrm>
            <a:off x="1740173" y="1786753"/>
            <a:ext cx="8711663" cy="914603"/>
            <a:chOff x="710674" y="1323164"/>
            <a:chExt cx="7300910" cy="731700"/>
          </a:xfrm>
        </p:grpSpPr>
        <p:sp>
          <p:nvSpPr>
            <p:cNvPr id="21" name="Google Shape;290;p35">
              <a:extLst>
                <a:ext uri="{FF2B5EF4-FFF2-40B4-BE49-F238E27FC236}">
                  <a16:creationId xmlns:a16="http://schemas.microsoft.com/office/drawing/2014/main" xmlns="" id="{CA383BED-378C-4F79-AF6B-2C60A4E8109D}"/>
                </a:ext>
              </a:extLst>
            </p:cNvPr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AU" sz="2100" dirty="0">
                  <a:ea typeface="Roboto Medium"/>
                  <a:cs typeface="Roboto Medium"/>
                  <a:sym typeface="Roboto Medium"/>
                </a:rPr>
                <a:t>Uncomplicated Injury</a:t>
              </a:r>
              <a:endParaRPr sz="2100" dirty="0"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" name="Google Shape;291;p35">
              <a:extLst>
                <a:ext uri="{FF2B5EF4-FFF2-40B4-BE49-F238E27FC236}">
                  <a16:creationId xmlns:a16="http://schemas.microsoft.com/office/drawing/2014/main" xmlns="" id="{E72C2068-36F1-4E57-BB9E-639CB64B593A}"/>
                </a:ext>
              </a:extLst>
            </p:cNvPr>
            <p:cNvSpPr/>
            <p:nvPr/>
          </p:nvSpPr>
          <p:spPr>
            <a:xfrm>
              <a:off x="2914379" y="1323164"/>
              <a:ext cx="5097205" cy="731700"/>
            </a:xfrm>
            <a:prstGeom prst="rect">
              <a:avLst/>
            </a:prstGeom>
            <a:solidFill>
              <a:srgbClr val="46649A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23" name="Google Shape;292;p35">
              <a:extLst>
                <a:ext uri="{FF2B5EF4-FFF2-40B4-BE49-F238E27FC236}">
                  <a16:creationId xmlns:a16="http://schemas.microsoft.com/office/drawing/2014/main" xmlns="" id="{2D3569A2-22FA-40BB-843C-5F63802768B1}"/>
                </a:ext>
              </a:extLst>
            </p:cNvPr>
            <p:cNvSpPr txBox="1"/>
            <p:nvPr/>
          </p:nvSpPr>
          <p:spPr>
            <a:xfrm>
              <a:off x="3041605" y="1456121"/>
              <a:ext cx="4765800" cy="464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700" dirty="0">
                  <a:solidFill>
                    <a:schemeClr val="bg1"/>
                  </a:solidFill>
                  <a:cs typeface="Calibri" panose="020F0502020204030204" pitchFamily="34" charset="0"/>
                </a:rPr>
                <a:t>Post-exposure management for an uncomplicated sharps injury has been estimated </a:t>
              </a:r>
              <a:r>
                <a:rPr lang="en-AU" sz="1700" dirty="0">
                  <a:solidFill>
                    <a:schemeClr val="bg1"/>
                  </a:solidFill>
                  <a:cs typeface="Calibri" panose="020F0502020204030204" pitchFamily="34" charset="0"/>
                </a:rPr>
                <a:t>to cost  </a:t>
              </a:r>
              <a:r>
                <a:rPr lang="en-AU" sz="17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AUD 750 – 7,500 [1]</a:t>
              </a:r>
              <a:endParaRPr sz="1700" b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293;p35">
            <a:extLst>
              <a:ext uri="{FF2B5EF4-FFF2-40B4-BE49-F238E27FC236}">
                <a16:creationId xmlns:a16="http://schemas.microsoft.com/office/drawing/2014/main" xmlns="" id="{2DFD37C1-3403-4FAB-A567-873B30CA285C}"/>
              </a:ext>
            </a:extLst>
          </p:cNvPr>
          <p:cNvGrpSpPr/>
          <p:nvPr/>
        </p:nvGrpSpPr>
        <p:grpSpPr>
          <a:xfrm>
            <a:off x="889475" y="3044290"/>
            <a:ext cx="9562361" cy="914603"/>
            <a:chOff x="7" y="2207525"/>
            <a:chExt cx="7650080" cy="731700"/>
          </a:xfrm>
        </p:grpSpPr>
        <p:sp>
          <p:nvSpPr>
            <p:cNvPr id="25" name="Google Shape;294;p35">
              <a:extLst>
                <a:ext uri="{FF2B5EF4-FFF2-40B4-BE49-F238E27FC236}">
                  <a16:creationId xmlns:a16="http://schemas.microsoft.com/office/drawing/2014/main" xmlns="" id="{34DB1E5E-BF44-4702-B824-C2CC8C368753}"/>
                </a:ext>
              </a:extLst>
            </p:cNvPr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AU" sz="2100" dirty="0">
                  <a:ea typeface="Roboto Medium"/>
                  <a:cs typeface="Roboto Medium"/>
                  <a:sym typeface="Roboto Medium"/>
                </a:rPr>
                <a:t>Complicated Injury- Surgery</a:t>
              </a:r>
              <a:endParaRPr sz="2100" dirty="0"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" name="Google Shape;295;p35">
              <a:extLst>
                <a:ext uri="{FF2B5EF4-FFF2-40B4-BE49-F238E27FC236}">
                  <a16:creationId xmlns:a16="http://schemas.microsoft.com/office/drawing/2014/main" xmlns="" id="{8B9094C1-ACBF-4380-B024-131A9A05E863}"/>
                </a:ext>
              </a:extLst>
            </p:cNvPr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5A81C5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7" name="Google Shape;296;p35">
              <a:extLst>
                <a:ext uri="{FF2B5EF4-FFF2-40B4-BE49-F238E27FC236}">
                  <a16:creationId xmlns:a16="http://schemas.microsoft.com/office/drawing/2014/main" xmlns="" id="{32972873-EABC-47CB-BE3E-F08AA8D788BB}"/>
                </a:ext>
              </a:extLst>
            </p:cNvPr>
            <p:cNvSpPr txBox="1"/>
            <p:nvPr/>
          </p:nvSpPr>
          <p:spPr>
            <a:xfrm>
              <a:off x="2905706" y="2518772"/>
              <a:ext cx="454947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AU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Surgery and rehabilitation for a complicated sharps injury has been estimated to cost </a:t>
              </a:r>
              <a:r>
                <a:rPr lang="en-AU" sz="16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AUD 1900 – 24,000 </a:t>
              </a:r>
              <a:r>
                <a:rPr lang="en-GB" sz="16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[2]</a:t>
              </a:r>
            </a:p>
            <a:p>
              <a:pPr lvl="0">
                <a:lnSpc>
                  <a:spcPct val="115000"/>
                </a:lnSpc>
              </a:pPr>
              <a:endParaRPr sz="1600" dirty="0"/>
            </a:p>
          </p:txBody>
        </p:sp>
      </p:grpSp>
      <p:grpSp>
        <p:nvGrpSpPr>
          <p:cNvPr id="6" name="Google Shape;297;p35">
            <a:extLst>
              <a:ext uri="{FF2B5EF4-FFF2-40B4-BE49-F238E27FC236}">
                <a16:creationId xmlns:a16="http://schemas.microsoft.com/office/drawing/2014/main" xmlns="" id="{17892092-9F9A-4F4E-8AB7-DC704E3C5277}"/>
              </a:ext>
            </a:extLst>
          </p:cNvPr>
          <p:cNvGrpSpPr/>
          <p:nvPr/>
        </p:nvGrpSpPr>
        <p:grpSpPr>
          <a:xfrm>
            <a:off x="1421575" y="4151109"/>
            <a:ext cx="9030262" cy="1332820"/>
            <a:chOff x="461075" y="3145630"/>
            <a:chExt cx="6826312" cy="629700"/>
          </a:xfrm>
        </p:grpSpPr>
        <p:sp>
          <p:nvSpPr>
            <p:cNvPr id="29" name="Google Shape;298;p35">
              <a:extLst>
                <a:ext uri="{FF2B5EF4-FFF2-40B4-BE49-F238E27FC236}">
                  <a16:creationId xmlns:a16="http://schemas.microsoft.com/office/drawing/2014/main" xmlns="" id="{7850AB8D-691B-43BA-878A-CE7EC04A4D9F}"/>
                </a:ext>
              </a:extLst>
            </p:cNvPr>
            <p:cNvSpPr txBox="1"/>
            <p:nvPr/>
          </p:nvSpPr>
          <p:spPr>
            <a:xfrm>
              <a:off x="461075" y="3145630"/>
              <a:ext cx="2163448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AU" sz="2100" dirty="0">
                  <a:ea typeface="Roboto Medium"/>
                  <a:cs typeface="Roboto Medium"/>
                  <a:sym typeface="Roboto Medium"/>
                </a:rPr>
                <a:t>Complicated Injury-</a:t>
              </a:r>
            </a:p>
            <a:p>
              <a:pPr algn="r">
                <a:lnSpc>
                  <a:spcPct val="90000"/>
                </a:lnSpc>
              </a:pPr>
              <a:r>
                <a:rPr lang="en-AU" sz="2100" dirty="0">
                  <a:ea typeface="Roboto Medium"/>
                  <a:cs typeface="Roboto Medium"/>
                  <a:sym typeface="Roboto Medium"/>
                </a:rPr>
                <a:t>Blood-borne Infection </a:t>
              </a:r>
              <a:endParaRPr sz="2100" dirty="0"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0" name="Google Shape;299;p35">
              <a:extLst>
                <a:ext uri="{FF2B5EF4-FFF2-40B4-BE49-F238E27FC236}">
                  <a16:creationId xmlns:a16="http://schemas.microsoft.com/office/drawing/2014/main" xmlns="" id="{8045D992-B7B8-4AD3-9283-17D1115CCE7A}"/>
                </a:ext>
              </a:extLst>
            </p:cNvPr>
            <p:cNvSpPr/>
            <p:nvPr/>
          </p:nvSpPr>
          <p:spPr>
            <a:xfrm>
              <a:off x="2689672" y="3193150"/>
              <a:ext cx="4597715" cy="514225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76540"/>
              </a:scheme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1" name="Google Shape;300;p35">
              <a:extLst>
                <a:ext uri="{FF2B5EF4-FFF2-40B4-BE49-F238E27FC236}">
                  <a16:creationId xmlns:a16="http://schemas.microsoft.com/office/drawing/2014/main" xmlns="" id="{735B4003-B108-4D11-8EEE-9A3F4E1E878C}"/>
                </a:ext>
              </a:extLst>
            </p:cNvPr>
            <p:cNvSpPr txBox="1"/>
            <p:nvPr/>
          </p:nvSpPr>
          <p:spPr>
            <a:xfrm>
              <a:off x="2804431" y="3284963"/>
              <a:ext cx="4132134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AU" sz="1600" dirty="0">
                  <a:ea typeface="Calibri"/>
                  <a:cs typeface="Calibri"/>
                  <a:sym typeface="Calibri"/>
                </a:rPr>
                <a:t>In the UK, the average ongoing treatment cost for each HIV case was estimated to be </a:t>
              </a:r>
              <a:r>
                <a:rPr lang="en-AU" sz="1600" b="1" dirty="0">
                  <a:ea typeface="Calibri"/>
                  <a:cs typeface="Calibri"/>
                  <a:sym typeface="Calibri"/>
                </a:rPr>
                <a:t>£22,775 – £</a:t>
              </a:r>
              <a:r>
                <a:rPr lang="en-AU" sz="1600" b="1" dirty="0" smtClean="0">
                  <a:ea typeface="Calibri"/>
                  <a:cs typeface="Calibri"/>
                  <a:sym typeface="Calibri"/>
                </a:rPr>
                <a:t>48,000 (AUD 44,650 – 94,000)</a:t>
              </a:r>
              <a:endParaRPr lang="en-AU" sz="17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201;p30"/>
          <p:cNvSpPr/>
          <p:nvPr/>
        </p:nvSpPr>
        <p:spPr>
          <a:xfrm flipH="1">
            <a:off x="8236593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2;p30"/>
          <p:cNvSpPr/>
          <p:nvPr/>
        </p:nvSpPr>
        <p:spPr>
          <a:xfrm flipH="1">
            <a:off x="6851458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3;p30"/>
          <p:cNvSpPr/>
          <p:nvPr/>
        </p:nvSpPr>
        <p:spPr>
          <a:xfrm flipH="1">
            <a:off x="948883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04;p30"/>
          <p:cNvSpPr/>
          <p:nvPr/>
        </p:nvSpPr>
        <p:spPr>
          <a:xfrm flipH="1">
            <a:off x="10873965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5;p30"/>
          <p:cNvSpPr/>
          <p:nvPr/>
        </p:nvSpPr>
        <p:spPr>
          <a:xfrm flipH="1">
            <a:off x="2949707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6;p30"/>
          <p:cNvSpPr/>
          <p:nvPr/>
        </p:nvSpPr>
        <p:spPr>
          <a:xfrm flipH="1">
            <a:off x="15645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7;p30"/>
          <p:cNvSpPr/>
          <p:nvPr/>
        </p:nvSpPr>
        <p:spPr>
          <a:xfrm flipH="1">
            <a:off x="4201946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8;p30"/>
          <p:cNvSpPr/>
          <p:nvPr/>
        </p:nvSpPr>
        <p:spPr>
          <a:xfrm flipH="1">
            <a:off x="5599222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99;p30"/>
          <p:cNvSpPr/>
          <p:nvPr/>
        </p:nvSpPr>
        <p:spPr>
          <a:xfrm flipH="1">
            <a:off x="-606825" y="548969"/>
            <a:ext cx="9787400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Scalpel Blade Injury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4292B81-62A1-4F10-924A-320C7AD3387F}"/>
              </a:ext>
            </a:extLst>
          </p:cNvPr>
          <p:cNvSpPr txBox="1"/>
          <p:nvPr/>
        </p:nvSpPr>
        <p:spPr>
          <a:xfrm>
            <a:off x="4369698" y="5541265"/>
            <a:ext cx="7305911" cy="917560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900" dirty="0"/>
              <a:t>[1] O'Malley E, Scott R, Douglas, et al. Costs of Management of Occupational Exposures to Blood and Body Fluids. Infection Control and Hospital Epidemiology 2007;28(7):774-82</a:t>
            </a:r>
            <a:br>
              <a:rPr lang="en-GB" sz="900" dirty="0"/>
            </a:br>
            <a:r>
              <a:rPr lang="en-GB" sz="900" dirty="0"/>
              <a:t>[2] </a:t>
            </a:r>
            <a:r>
              <a:rPr lang="en-GB" sz="900" dirty="0" err="1"/>
              <a:t>Jagger</a:t>
            </a:r>
            <a:r>
              <a:rPr lang="en-GB" sz="900" dirty="0"/>
              <a:t> J, Hunt EH, Pearson RD. Estimated cost of </a:t>
            </a:r>
            <a:r>
              <a:rPr lang="en-GB" sz="900" dirty="0" err="1"/>
              <a:t>needlestick</a:t>
            </a:r>
            <a:r>
              <a:rPr lang="en-GB" sz="900" dirty="0"/>
              <a:t> injuries for six major needled devices. Infect Control </a:t>
            </a:r>
            <a:r>
              <a:rPr lang="en-GB" sz="900" dirty="0" err="1"/>
              <a:t>Hosp</a:t>
            </a:r>
            <a:r>
              <a:rPr lang="en-GB" sz="900" dirty="0"/>
              <a:t> </a:t>
            </a:r>
            <a:r>
              <a:rPr lang="en-GB" sz="900" dirty="0" err="1"/>
              <a:t>Epidemiol</a:t>
            </a:r>
            <a:r>
              <a:rPr lang="en-GB" sz="900" dirty="0"/>
              <a:t> 1990;11(11):584-8.</a:t>
            </a:r>
          </a:p>
          <a:p>
            <a:r>
              <a:rPr lang="en-GB" sz="900" dirty="0"/>
              <a:t>[3] </a:t>
            </a:r>
            <a:r>
              <a:rPr lang="en-GB" sz="900" dirty="0" err="1"/>
              <a:t>Mandalia</a:t>
            </a:r>
            <a:r>
              <a:rPr lang="en-GB" sz="900" dirty="0"/>
              <a:t> S, </a:t>
            </a:r>
            <a:r>
              <a:rPr lang="en-GB" sz="900" dirty="0" err="1"/>
              <a:t>Mandalia</a:t>
            </a:r>
            <a:r>
              <a:rPr lang="en-GB" sz="900" dirty="0"/>
              <a:t> R, Lo G, et al. Rising Population Cost for Treating People Living with HIV in the UK, 1997-2013. PLOS ONE 2011;5(12):e15677.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89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30"/>
          <p:cNvSpPr/>
          <p:nvPr/>
        </p:nvSpPr>
        <p:spPr>
          <a:xfrm flipH="1">
            <a:off x="8236593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2;p30"/>
          <p:cNvSpPr/>
          <p:nvPr/>
        </p:nvSpPr>
        <p:spPr>
          <a:xfrm flipH="1">
            <a:off x="6851458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3;p30"/>
          <p:cNvSpPr/>
          <p:nvPr/>
        </p:nvSpPr>
        <p:spPr>
          <a:xfrm flipH="1">
            <a:off x="948883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4;p30"/>
          <p:cNvSpPr/>
          <p:nvPr/>
        </p:nvSpPr>
        <p:spPr>
          <a:xfrm flipH="1">
            <a:off x="10873965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5;p30"/>
          <p:cNvSpPr/>
          <p:nvPr/>
        </p:nvSpPr>
        <p:spPr>
          <a:xfrm flipH="1">
            <a:off x="2949707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6;p30"/>
          <p:cNvSpPr/>
          <p:nvPr/>
        </p:nvSpPr>
        <p:spPr>
          <a:xfrm flipH="1">
            <a:off x="15645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7;p30"/>
          <p:cNvSpPr/>
          <p:nvPr/>
        </p:nvSpPr>
        <p:spPr>
          <a:xfrm flipH="1">
            <a:off x="4201946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8;p30"/>
          <p:cNvSpPr/>
          <p:nvPr/>
        </p:nvSpPr>
        <p:spPr>
          <a:xfrm flipH="1">
            <a:off x="5599222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object 16"/>
          <p:cNvSpPr txBox="1"/>
          <p:nvPr/>
        </p:nvSpPr>
        <p:spPr>
          <a:xfrm>
            <a:off x="5082814" y="4872466"/>
            <a:ext cx="19632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600" spc="60" dirty="0">
                <a:solidFill>
                  <a:srgbClr val="192232"/>
                </a:solidFill>
                <a:latin typeface="+mj-lt"/>
                <a:cs typeface="Arial"/>
              </a:rPr>
              <a:t>Loss </a:t>
            </a:r>
            <a:r>
              <a:rPr lang="en-AU" sz="1600" spc="40" dirty="0">
                <a:solidFill>
                  <a:srgbClr val="192232"/>
                </a:solidFill>
                <a:latin typeface="+mj-lt"/>
                <a:cs typeface="Arial"/>
              </a:rPr>
              <a:t>of </a:t>
            </a:r>
            <a:r>
              <a:rPr lang="en-AU" sz="1600" spc="75" dirty="0">
                <a:solidFill>
                  <a:srgbClr val="192232"/>
                </a:solidFill>
                <a:latin typeface="+mj-lt"/>
                <a:cs typeface="Arial"/>
              </a:rPr>
              <a:t>individual  </a:t>
            </a:r>
            <a:r>
              <a:rPr lang="en-AU" sz="1600" spc="70" dirty="0">
                <a:solidFill>
                  <a:srgbClr val="192232"/>
                </a:solidFill>
                <a:latin typeface="+mj-lt"/>
                <a:cs typeface="Arial"/>
              </a:rPr>
              <a:t>income and productivity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8156823" y="4872466"/>
            <a:ext cx="2198370" cy="856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lang="en-AU" sz="1600" spc="55" dirty="0">
                <a:solidFill>
                  <a:srgbClr val="192232"/>
                </a:solidFill>
                <a:latin typeface="+mj-lt"/>
                <a:cs typeface="Arial"/>
              </a:rPr>
              <a:t>Out of pocket</a:t>
            </a:r>
            <a:r>
              <a:rPr sz="1600" spc="55" dirty="0">
                <a:solidFill>
                  <a:srgbClr val="192232"/>
                </a:solidFill>
                <a:latin typeface="+mj-lt"/>
                <a:cs typeface="Arial"/>
              </a:rPr>
              <a:t> </a:t>
            </a:r>
            <a:r>
              <a:rPr sz="1600" spc="60" dirty="0">
                <a:solidFill>
                  <a:srgbClr val="192232"/>
                </a:solidFill>
                <a:latin typeface="+mj-lt"/>
                <a:cs typeface="Arial"/>
              </a:rPr>
              <a:t>cost </a:t>
            </a:r>
            <a:r>
              <a:rPr sz="1600" spc="40" dirty="0">
                <a:solidFill>
                  <a:srgbClr val="192232"/>
                </a:solidFill>
                <a:latin typeface="+mj-lt"/>
                <a:cs typeface="Arial"/>
              </a:rPr>
              <a:t>of</a:t>
            </a:r>
            <a:r>
              <a:rPr lang="en-AU" sz="1600" spc="40" dirty="0">
                <a:solidFill>
                  <a:srgbClr val="192232"/>
                </a:solidFill>
                <a:latin typeface="+mj-lt"/>
                <a:cs typeface="Arial"/>
              </a:rPr>
              <a:t> treating the injury or infection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8156823" y="2429165"/>
            <a:ext cx="21111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spc="110" dirty="0">
                <a:solidFill>
                  <a:schemeClr val="accent1"/>
                </a:solidFill>
                <a:cs typeface="Arial"/>
              </a:rPr>
              <a:t>COS</a:t>
            </a:r>
            <a:r>
              <a:rPr sz="1800" b="1" spc="5" dirty="0">
                <a:solidFill>
                  <a:schemeClr val="accent1"/>
                </a:solidFill>
                <a:cs typeface="Arial"/>
              </a:rPr>
              <a:t>T</a:t>
            </a:r>
            <a:r>
              <a:rPr lang="en-AU" sz="1800" b="1" spc="5" dirty="0">
                <a:solidFill>
                  <a:schemeClr val="accent1"/>
                </a:solidFill>
                <a:cs typeface="Arial"/>
              </a:rPr>
              <a:t> OF TREATMENT</a:t>
            </a:r>
            <a:endParaRPr sz="1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8707591" y="3279125"/>
            <a:ext cx="1009650" cy="1009650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bg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 txBox="1"/>
          <p:nvPr/>
        </p:nvSpPr>
        <p:spPr>
          <a:xfrm>
            <a:off x="1469575" y="2434682"/>
            <a:ext cx="2819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spc="95" dirty="0">
                <a:solidFill>
                  <a:schemeClr val="accent1"/>
                </a:solidFill>
                <a:cs typeface="Arial"/>
              </a:rPr>
              <a:t>DISTRESS</a:t>
            </a:r>
            <a:r>
              <a:rPr lang="en-AU" sz="1800" b="1" spc="95" dirty="0">
                <a:solidFill>
                  <a:schemeClr val="accent1"/>
                </a:solidFill>
                <a:cs typeface="Arial"/>
              </a:rPr>
              <a:t> TO INDIVIDUAL &amp; FAMILY</a:t>
            </a:r>
            <a:endParaRPr sz="18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9" name="object 16"/>
          <p:cNvSpPr txBox="1"/>
          <p:nvPr/>
        </p:nvSpPr>
        <p:spPr>
          <a:xfrm>
            <a:off x="1644517" y="4879260"/>
            <a:ext cx="2469515" cy="114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sz="1600" spc="70" dirty="0">
                <a:solidFill>
                  <a:srgbClr val="192232"/>
                </a:solidFill>
                <a:latin typeface="+mj-lt"/>
                <a:cs typeface="Arial"/>
              </a:rPr>
              <a:t>Varying degrees </a:t>
            </a:r>
            <a:r>
              <a:rPr sz="1600" spc="40" dirty="0">
                <a:solidFill>
                  <a:srgbClr val="192232"/>
                </a:solidFill>
                <a:latin typeface="+mj-lt"/>
                <a:cs typeface="Arial"/>
              </a:rPr>
              <a:t>of </a:t>
            </a:r>
            <a:r>
              <a:rPr sz="1600" spc="70" dirty="0">
                <a:solidFill>
                  <a:srgbClr val="192232"/>
                </a:solidFill>
                <a:latin typeface="+mj-lt"/>
                <a:cs typeface="Arial"/>
              </a:rPr>
              <a:t>distress  </a:t>
            </a:r>
            <a:r>
              <a:rPr sz="1600" spc="40" dirty="0">
                <a:solidFill>
                  <a:srgbClr val="192232"/>
                </a:solidFill>
                <a:latin typeface="+mj-lt"/>
                <a:cs typeface="Arial"/>
              </a:rPr>
              <a:t>to </a:t>
            </a:r>
            <a:r>
              <a:rPr sz="1600" spc="75" dirty="0">
                <a:solidFill>
                  <a:srgbClr val="192232"/>
                </a:solidFill>
                <a:latin typeface="+mj-lt"/>
                <a:cs typeface="Arial"/>
              </a:rPr>
              <a:t>depression. </a:t>
            </a:r>
            <a:r>
              <a:rPr sz="1600" spc="60" dirty="0">
                <a:solidFill>
                  <a:srgbClr val="192232"/>
                </a:solidFill>
                <a:latin typeface="+mj-lt"/>
                <a:cs typeface="Arial"/>
              </a:rPr>
              <a:t>Post</a:t>
            </a:r>
            <a:r>
              <a:rPr lang="en-AU" sz="1600" spc="60" dirty="0">
                <a:solidFill>
                  <a:srgbClr val="192232"/>
                </a:solidFill>
                <a:latin typeface="+mj-lt"/>
                <a:cs typeface="Arial"/>
              </a:rPr>
              <a:t>-</a:t>
            </a:r>
            <a:r>
              <a:rPr sz="1600" spc="75" dirty="0">
                <a:solidFill>
                  <a:srgbClr val="192232"/>
                </a:solidFill>
                <a:latin typeface="+mj-lt"/>
                <a:cs typeface="Arial"/>
              </a:rPr>
              <a:t>traumatic </a:t>
            </a:r>
            <a:r>
              <a:rPr sz="1600" spc="70" dirty="0">
                <a:solidFill>
                  <a:srgbClr val="192232"/>
                </a:solidFill>
                <a:latin typeface="+mj-lt"/>
                <a:cs typeface="Arial"/>
              </a:rPr>
              <a:t>stress</a:t>
            </a:r>
            <a:r>
              <a:rPr sz="1600" spc="195" dirty="0">
                <a:solidFill>
                  <a:srgbClr val="192232"/>
                </a:solidFill>
                <a:latin typeface="+mj-lt"/>
                <a:cs typeface="Arial"/>
              </a:rPr>
              <a:t> </a:t>
            </a:r>
            <a:r>
              <a:rPr sz="1600" spc="70" dirty="0">
                <a:solidFill>
                  <a:srgbClr val="192232"/>
                </a:solidFill>
                <a:latin typeface="+mj-lt"/>
                <a:cs typeface="Arial"/>
              </a:rPr>
              <a:t>disorder.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32" name="object 22"/>
          <p:cNvSpPr/>
          <p:nvPr/>
        </p:nvSpPr>
        <p:spPr>
          <a:xfrm>
            <a:off x="2345875" y="3250550"/>
            <a:ext cx="1066800" cy="106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/>
          <p:cNvSpPr/>
          <p:nvPr/>
        </p:nvSpPr>
        <p:spPr>
          <a:xfrm>
            <a:off x="5759649" y="3250550"/>
            <a:ext cx="609600" cy="11715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 txBox="1"/>
          <p:nvPr/>
        </p:nvSpPr>
        <p:spPr>
          <a:xfrm>
            <a:off x="4927946" y="2429165"/>
            <a:ext cx="23962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800" b="1" spc="110" dirty="0">
                <a:solidFill>
                  <a:schemeClr val="accent1"/>
                </a:solidFill>
                <a:cs typeface="Arial"/>
              </a:rPr>
              <a:t>LOSS OF INCOME</a:t>
            </a:r>
            <a:endParaRPr sz="1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2" name="Google Shape;199;p30"/>
          <p:cNvSpPr/>
          <p:nvPr/>
        </p:nvSpPr>
        <p:spPr>
          <a:xfrm flipH="1">
            <a:off x="-606825" y="548969"/>
            <a:ext cx="9787400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Scalpel Blade Injury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B1CA2BF-F4AB-41AC-8A22-79535FFEB152}"/>
              </a:ext>
            </a:extLst>
          </p:cNvPr>
          <p:cNvSpPr txBox="1"/>
          <p:nvPr/>
        </p:nvSpPr>
        <p:spPr>
          <a:xfrm>
            <a:off x="1282186" y="1730204"/>
            <a:ext cx="64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To the staff member:</a:t>
            </a:r>
          </a:p>
        </p:txBody>
      </p:sp>
    </p:spTree>
    <p:extLst>
      <p:ext uri="{BB962C8B-B14F-4D97-AF65-F5344CB8AC3E}">
        <p14:creationId xmlns:p14="http://schemas.microsoft.com/office/powerpoint/2010/main" val="309565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30"/>
          <p:cNvSpPr/>
          <p:nvPr/>
        </p:nvSpPr>
        <p:spPr>
          <a:xfrm flipH="1">
            <a:off x="8236593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2;p30"/>
          <p:cNvSpPr/>
          <p:nvPr/>
        </p:nvSpPr>
        <p:spPr>
          <a:xfrm flipH="1">
            <a:off x="6851458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3;p30"/>
          <p:cNvSpPr/>
          <p:nvPr/>
        </p:nvSpPr>
        <p:spPr>
          <a:xfrm flipH="1">
            <a:off x="948883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4;p30"/>
          <p:cNvSpPr/>
          <p:nvPr/>
        </p:nvSpPr>
        <p:spPr>
          <a:xfrm flipH="1">
            <a:off x="10873965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5;p30"/>
          <p:cNvSpPr/>
          <p:nvPr/>
        </p:nvSpPr>
        <p:spPr>
          <a:xfrm flipH="1">
            <a:off x="2949707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6;p30"/>
          <p:cNvSpPr/>
          <p:nvPr/>
        </p:nvSpPr>
        <p:spPr>
          <a:xfrm flipH="1">
            <a:off x="15645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7;p30"/>
          <p:cNvSpPr/>
          <p:nvPr/>
        </p:nvSpPr>
        <p:spPr>
          <a:xfrm flipH="1">
            <a:off x="4201946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8;p30"/>
          <p:cNvSpPr/>
          <p:nvPr/>
        </p:nvSpPr>
        <p:spPr>
          <a:xfrm flipH="1">
            <a:off x="5599222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1056644" y="2500945"/>
            <a:ext cx="34974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800" b="1" spc="110" dirty="0">
                <a:solidFill>
                  <a:schemeClr val="accent1"/>
                </a:solidFill>
                <a:cs typeface="Arial"/>
              </a:rPr>
              <a:t>DELAYED OR CANCELLED PROCEDURES</a:t>
            </a:r>
            <a:endParaRPr sz="1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5" name="object 20"/>
          <p:cNvSpPr txBox="1"/>
          <p:nvPr/>
        </p:nvSpPr>
        <p:spPr>
          <a:xfrm>
            <a:off x="5040406" y="2500945"/>
            <a:ext cx="21111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800" b="1" spc="110" dirty="0">
                <a:solidFill>
                  <a:schemeClr val="accent1"/>
                </a:solidFill>
                <a:cs typeface="Arial"/>
              </a:rPr>
              <a:t>ADDITIONAL BLOOD TESTS</a:t>
            </a:r>
            <a:endParaRPr sz="1800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755241C-530A-4088-8657-7F75EA635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69" y="331337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B5FFBA-006E-4B14-818F-DEB95C5AD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95" y="3313371"/>
            <a:ext cx="952500" cy="952500"/>
          </a:xfrm>
          <a:prstGeom prst="rect">
            <a:avLst/>
          </a:prstGeom>
        </p:spPr>
      </p:pic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EB235510-ECEB-4067-A8EA-B4481BD173BB}"/>
              </a:ext>
            </a:extLst>
          </p:cNvPr>
          <p:cNvSpPr txBox="1"/>
          <p:nvPr/>
        </p:nvSpPr>
        <p:spPr>
          <a:xfrm>
            <a:off x="4907834" y="4523008"/>
            <a:ext cx="2198370" cy="856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lang="en-AU" sz="1600" spc="55" dirty="0">
                <a:solidFill>
                  <a:srgbClr val="192232"/>
                </a:solidFill>
                <a:cs typeface="Arial"/>
              </a:rPr>
              <a:t>Blood tests to check for blood-borne infections</a:t>
            </a:r>
            <a:endParaRPr sz="1600" dirty="0">
              <a:cs typeface="Arial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xmlns="" id="{07CD6293-ED57-4917-B455-A72288FBCB90}"/>
              </a:ext>
            </a:extLst>
          </p:cNvPr>
          <p:cNvSpPr txBox="1"/>
          <p:nvPr/>
        </p:nvSpPr>
        <p:spPr>
          <a:xfrm>
            <a:off x="1401081" y="4523008"/>
            <a:ext cx="2649527" cy="571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lang="en-AU" sz="1600" spc="55" dirty="0">
                <a:solidFill>
                  <a:srgbClr val="192232"/>
                </a:solidFill>
                <a:cs typeface="Arial"/>
              </a:rPr>
              <a:t>This has an adverse effect on the patient’s care</a:t>
            </a:r>
            <a:endParaRPr sz="1600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C6D7F2-B205-427D-87EE-88FD163B12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72" y="3313371"/>
            <a:ext cx="952500" cy="952500"/>
          </a:xfrm>
          <a:prstGeom prst="rect">
            <a:avLst/>
          </a:prstGeom>
        </p:spPr>
      </p:pic>
      <p:sp>
        <p:nvSpPr>
          <p:cNvPr id="34" name="object 20">
            <a:extLst>
              <a:ext uri="{FF2B5EF4-FFF2-40B4-BE49-F238E27FC236}">
                <a16:creationId xmlns:a16="http://schemas.microsoft.com/office/drawing/2014/main" xmlns="" id="{DA869D11-7D30-450B-990D-C3DCE38CCE55}"/>
              </a:ext>
            </a:extLst>
          </p:cNvPr>
          <p:cNvSpPr txBox="1"/>
          <p:nvPr/>
        </p:nvSpPr>
        <p:spPr>
          <a:xfrm>
            <a:off x="8236593" y="2507764"/>
            <a:ext cx="21111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800" b="1" spc="110" dirty="0">
                <a:solidFill>
                  <a:schemeClr val="accent1"/>
                </a:solidFill>
                <a:cs typeface="Arial"/>
              </a:rPr>
              <a:t>IATROGENIC INFECTION</a:t>
            </a:r>
            <a:endParaRPr sz="1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xmlns="" id="{08FE6653-44A8-4E21-A6B5-A6A5A2CD9865}"/>
              </a:ext>
            </a:extLst>
          </p:cNvPr>
          <p:cNvSpPr txBox="1"/>
          <p:nvPr/>
        </p:nvSpPr>
        <p:spPr>
          <a:xfrm>
            <a:off x="7794409" y="4523008"/>
            <a:ext cx="3049227" cy="571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lang="en-AU" sz="1600" spc="55" dirty="0">
                <a:solidFill>
                  <a:srgbClr val="192232"/>
                </a:solidFill>
                <a:cs typeface="Arial"/>
              </a:rPr>
              <a:t>Could lead to further complications for the patient</a:t>
            </a:r>
            <a:endParaRPr sz="1600" dirty="0">
              <a:cs typeface="Arial"/>
            </a:endParaRPr>
          </a:p>
        </p:txBody>
      </p:sp>
      <p:sp>
        <p:nvSpPr>
          <p:cNvPr id="22" name="Google Shape;199;p30"/>
          <p:cNvSpPr/>
          <p:nvPr/>
        </p:nvSpPr>
        <p:spPr>
          <a:xfrm flipH="1">
            <a:off x="-606825" y="548969"/>
            <a:ext cx="9787400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Scalpel Blade Injury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1CA2BF-F4AB-41AC-8A22-79535FFEB152}"/>
              </a:ext>
            </a:extLst>
          </p:cNvPr>
          <p:cNvSpPr txBox="1"/>
          <p:nvPr/>
        </p:nvSpPr>
        <p:spPr>
          <a:xfrm>
            <a:off x="1282186" y="1804848"/>
            <a:ext cx="64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To the patient:</a:t>
            </a:r>
          </a:p>
        </p:txBody>
      </p:sp>
    </p:spTree>
    <p:extLst>
      <p:ext uri="{BB962C8B-B14F-4D97-AF65-F5344CB8AC3E}">
        <p14:creationId xmlns:p14="http://schemas.microsoft.com/office/powerpoint/2010/main" val="353030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30"/>
          <p:cNvSpPr/>
          <p:nvPr/>
        </p:nvSpPr>
        <p:spPr>
          <a:xfrm flipH="1">
            <a:off x="8236593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2;p30"/>
          <p:cNvSpPr/>
          <p:nvPr/>
        </p:nvSpPr>
        <p:spPr>
          <a:xfrm flipH="1">
            <a:off x="6851458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3;p30"/>
          <p:cNvSpPr/>
          <p:nvPr/>
        </p:nvSpPr>
        <p:spPr>
          <a:xfrm flipH="1">
            <a:off x="948883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4;p30"/>
          <p:cNvSpPr/>
          <p:nvPr/>
        </p:nvSpPr>
        <p:spPr>
          <a:xfrm flipH="1">
            <a:off x="10873965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5;p30"/>
          <p:cNvSpPr/>
          <p:nvPr/>
        </p:nvSpPr>
        <p:spPr>
          <a:xfrm flipH="1">
            <a:off x="2949707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6;p30"/>
          <p:cNvSpPr/>
          <p:nvPr/>
        </p:nvSpPr>
        <p:spPr>
          <a:xfrm flipH="1">
            <a:off x="15645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7;p30"/>
          <p:cNvSpPr/>
          <p:nvPr/>
        </p:nvSpPr>
        <p:spPr>
          <a:xfrm flipH="1">
            <a:off x="4201946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8;p30"/>
          <p:cNvSpPr/>
          <p:nvPr/>
        </p:nvSpPr>
        <p:spPr>
          <a:xfrm flipH="1">
            <a:off x="5599222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31B2AE0-7A06-4BBC-A019-DE6EC123B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3" y="5030357"/>
            <a:ext cx="1100675" cy="1100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B718FCD-AD54-4FC0-B3F3-8789F6E79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98" y="4903819"/>
            <a:ext cx="1223681" cy="12236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3A53FCF-5BD9-4D12-A0F7-992BAEA25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63" y="2811689"/>
            <a:ext cx="1159629" cy="11596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818F319-F4B3-456F-A67C-02BED4C15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3" y="5100794"/>
            <a:ext cx="897822" cy="8978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795238-EB30-4BD1-9874-D40090DC1A07}"/>
              </a:ext>
            </a:extLst>
          </p:cNvPr>
          <p:cNvSpPr txBox="1"/>
          <p:nvPr/>
        </p:nvSpPr>
        <p:spPr>
          <a:xfrm>
            <a:off x="621813" y="4531948"/>
            <a:ext cx="314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  <a:t>LEGAL ACTION</a:t>
            </a:r>
            <a:endParaRPr lang="en-AU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90E8E0-8D43-4CA9-9828-D9BE8A667021}"/>
              </a:ext>
            </a:extLst>
          </p:cNvPr>
          <p:cNvSpPr txBox="1"/>
          <p:nvPr/>
        </p:nvSpPr>
        <p:spPr>
          <a:xfrm>
            <a:off x="3528090" y="4410281"/>
            <a:ext cx="27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  <a:t>WORKER’S COMPENSATION</a:t>
            </a:r>
            <a:endParaRPr lang="en-AU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7008B5-DC16-4F6D-8220-877FC9C62455}"/>
              </a:ext>
            </a:extLst>
          </p:cNvPr>
          <p:cNvSpPr txBox="1"/>
          <p:nvPr/>
        </p:nvSpPr>
        <p:spPr>
          <a:xfrm>
            <a:off x="5944425" y="4410273"/>
            <a:ext cx="325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  <a:t>NON-COMPLIANCE</a:t>
            </a:r>
            <a:endParaRPr lang="en-AU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12BDF9-9BA1-4448-AFD9-E60C46E0D78A}"/>
              </a:ext>
            </a:extLst>
          </p:cNvPr>
          <p:cNvSpPr txBox="1"/>
          <p:nvPr/>
        </p:nvSpPr>
        <p:spPr>
          <a:xfrm>
            <a:off x="4169979" y="2560507"/>
            <a:ext cx="53025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  <a:t>SOCIAL COSTS</a:t>
            </a:r>
            <a:b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AU" dirty="0">
                <a:solidFill>
                  <a:schemeClr val="accent1"/>
                </a:solidFill>
                <a:cs typeface="Calibri" panose="020F0502020204030204" pitchFamily="34" charset="0"/>
              </a:rPr>
              <a:t/>
            </a:r>
            <a:br>
              <a:rPr lang="en-AU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AU" sz="1600" dirty="0">
                <a:ea typeface="Calibri"/>
                <a:cs typeface="Calibri"/>
                <a:sym typeface="Calibri"/>
              </a:rPr>
              <a:t>A sharps injury can lead to: Delayed service delivery, high staff turnover, poor functioning teams, and unplanned managerial time spent investigating incidents</a:t>
            </a:r>
            <a:endParaRPr lang="en-AU" sz="1600" dirty="0">
              <a:ea typeface="Roboto"/>
              <a:cs typeface="Roboto"/>
              <a:sym typeface="Roboto"/>
            </a:endParaRPr>
          </a:p>
          <a:p>
            <a:pPr algn="ctr"/>
            <a:endParaRPr lang="en-AU" dirty="0"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977496-9C00-4E73-A950-CC604CF2F765}"/>
              </a:ext>
            </a:extLst>
          </p:cNvPr>
          <p:cNvSpPr txBox="1"/>
          <p:nvPr/>
        </p:nvSpPr>
        <p:spPr>
          <a:xfrm>
            <a:off x="8994390" y="4410281"/>
            <a:ext cx="261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Calibri" panose="020F0502020204030204" pitchFamily="34" charset="0"/>
              </a:rPr>
              <a:t>ADMINISTRATIVE EXPENSES</a:t>
            </a:r>
            <a:endParaRPr lang="en-AU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17D1C5-440B-4948-A8D2-4D55AB4CAD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67" y="5100794"/>
            <a:ext cx="959784" cy="9597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1CA2BF-F4AB-41AC-8A22-79535FFEB152}"/>
              </a:ext>
            </a:extLst>
          </p:cNvPr>
          <p:cNvSpPr txBox="1"/>
          <p:nvPr/>
        </p:nvSpPr>
        <p:spPr>
          <a:xfrm>
            <a:off x="1282186" y="1804848"/>
            <a:ext cx="64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To the healthcare facility:</a:t>
            </a:r>
          </a:p>
        </p:txBody>
      </p:sp>
      <p:sp>
        <p:nvSpPr>
          <p:cNvPr id="25" name="Google Shape;199;p30"/>
          <p:cNvSpPr/>
          <p:nvPr/>
        </p:nvSpPr>
        <p:spPr>
          <a:xfrm flipH="1">
            <a:off x="-606825" y="548969"/>
            <a:ext cx="9787400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Scalpel Blade Injury</a:t>
            </a:r>
          </a:p>
        </p:txBody>
      </p:sp>
    </p:spTree>
    <p:extLst>
      <p:ext uri="{BB962C8B-B14F-4D97-AF65-F5344CB8AC3E}">
        <p14:creationId xmlns:p14="http://schemas.microsoft.com/office/powerpoint/2010/main" val="138205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95;p35">
            <a:extLst>
              <a:ext uri="{FF2B5EF4-FFF2-40B4-BE49-F238E27FC236}">
                <a16:creationId xmlns:a16="http://schemas.microsoft.com/office/drawing/2014/main" xmlns="" id="{8B9094C1-ACBF-4380-B024-131A9A05E863}"/>
              </a:ext>
            </a:extLst>
          </p:cNvPr>
          <p:cNvSpPr/>
          <p:nvPr/>
        </p:nvSpPr>
        <p:spPr>
          <a:xfrm>
            <a:off x="7887449" y="2539705"/>
            <a:ext cx="3049815" cy="2645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endParaRPr dirty="0">
              <a:latin typeface="Gill Sans" panose="020B0604020202020204" charset="0"/>
            </a:endParaRPr>
          </a:p>
        </p:txBody>
      </p:sp>
      <p:sp>
        <p:nvSpPr>
          <p:cNvPr id="38" name="Google Shape;295;p35">
            <a:extLst>
              <a:ext uri="{FF2B5EF4-FFF2-40B4-BE49-F238E27FC236}">
                <a16:creationId xmlns:a16="http://schemas.microsoft.com/office/drawing/2014/main" xmlns="" id="{8B9094C1-ACBF-4380-B024-131A9A05E863}"/>
              </a:ext>
            </a:extLst>
          </p:cNvPr>
          <p:cNvSpPr/>
          <p:nvPr/>
        </p:nvSpPr>
        <p:spPr>
          <a:xfrm>
            <a:off x="1149770" y="2539707"/>
            <a:ext cx="3049815" cy="2645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endParaRPr dirty="0">
              <a:latin typeface="Gill Sans" panose="020B0604020202020204" charset="0"/>
            </a:endParaRPr>
          </a:p>
        </p:txBody>
      </p:sp>
      <p:sp>
        <p:nvSpPr>
          <p:cNvPr id="21" name="Google Shape;290;p35">
            <a:extLst>
              <a:ext uri="{FF2B5EF4-FFF2-40B4-BE49-F238E27FC236}">
                <a16:creationId xmlns:a16="http://schemas.microsoft.com/office/drawing/2014/main" xmlns="" id="{CA383BED-378C-4F79-AF6B-2C60A4E8109D}"/>
              </a:ext>
            </a:extLst>
          </p:cNvPr>
          <p:cNvSpPr txBox="1"/>
          <p:nvPr/>
        </p:nvSpPr>
        <p:spPr>
          <a:xfrm>
            <a:off x="1431377" y="1754361"/>
            <a:ext cx="2391590" cy="78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U" sz="2000" b="1" dirty="0">
                <a:ea typeface="Roboto Medium"/>
                <a:cs typeface="Roboto Medium"/>
                <a:sym typeface="Roboto Medium"/>
              </a:rPr>
              <a:t>Uncomplicated Injury</a:t>
            </a:r>
            <a:endParaRPr sz="2000" b="1" dirty="0"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" name="Google Shape;294;p35">
            <a:extLst>
              <a:ext uri="{FF2B5EF4-FFF2-40B4-BE49-F238E27FC236}">
                <a16:creationId xmlns:a16="http://schemas.microsoft.com/office/drawing/2014/main" xmlns="" id="{34DB1E5E-BF44-4702-B824-C2CC8C368753}"/>
              </a:ext>
            </a:extLst>
          </p:cNvPr>
          <p:cNvSpPr txBox="1"/>
          <p:nvPr/>
        </p:nvSpPr>
        <p:spPr>
          <a:xfrm>
            <a:off x="4756050" y="1752600"/>
            <a:ext cx="2759429" cy="78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U" sz="2000" b="1" dirty="0">
                <a:ea typeface="Roboto Medium"/>
                <a:cs typeface="Roboto Medium"/>
                <a:sym typeface="Roboto Medium"/>
              </a:rPr>
              <a:t>Complicated Injury- Surgery</a:t>
            </a:r>
            <a:endParaRPr sz="2000" b="1" dirty="0"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" name="Google Shape;295;p35">
            <a:extLst>
              <a:ext uri="{FF2B5EF4-FFF2-40B4-BE49-F238E27FC236}">
                <a16:creationId xmlns:a16="http://schemas.microsoft.com/office/drawing/2014/main" xmlns="" id="{8B9094C1-ACBF-4380-B024-131A9A05E863}"/>
              </a:ext>
            </a:extLst>
          </p:cNvPr>
          <p:cNvSpPr/>
          <p:nvPr/>
        </p:nvSpPr>
        <p:spPr>
          <a:xfrm>
            <a:off x="4539189" y="2524761"/>
            <a:ext cx="3049815" cy="2660286"/>
          </a:xfrm>
          <a:prstGeom prst="rect">
            <a:avLst/>
          </a:prstGeom>
          <a:solidFill>
            <a:srgbClr val="5A81C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endParaRPr dirty="0">
              <a:latin typeface="Gill Sans" panose="020B0604020202020204" charset="0"/>
            </a:endParaRPr>
          </a:p>
        </p:txBody>
      </p:sp>
      <p:sp>
        <p:nvSpPr>
          <p:cNvPr id="27" name="Google Shape;296;p35">
            <a:extLst>
              <a:ext uri="{FF2B5EF4-FFF2-40B4-BE49-F238E27FC236}">
                <a16:creationId xmlns:a16="http://schemas.microsoft.com/office/drawing/2014/main" xmlns="" id="{32972873-EABC-47CB-BE3E-F08AA8D788BB}"/>
              </a:ext>
            </a:extLst>
          </p:cNvPr>
          <p:cNvSpPr txBox="1"/>
          <p:nvPr/>
        </p:nvSpPr>
        <p:spPr>
          <a:xfrm>
            <a:off x="6642686" y="2861877"/>
            <a:ext cx="5686695" cy="4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sz="1700" dirty="0">
              <a:latin typeface="Gill Sans" panose="020B0604020202020204" charset="0"/>
            </a:endParaRPr>
          </a:p>
        </p:txBody>
      </p:sp>
      <p:sp>
        <p:nvSpPr>
          <p:cNvPr id="29" name="Google Shape;298;p35">
            <a:extLst>
              <a:ext uri="{FF2B5EF4-FFF2-40B4-BE49-F238E27FC236}">
                <a16:creationId xmlns:a16="http://schemas.microsoft.com/office/drawing/2014/main" xmlns="" id="{7850AB8D-691B-43BA-878A-CE7EC04A4D9F}"/>
              </a:ext>
            </a:extLst>
          </p:cNvPr>
          <p:cNvSpPr txBox="1"/>
          <p:nvPr/>
        </p:nvSpPr>
        <p:spPr>
          <a:xfrm>
            <a:off x="7763912" y="1812948"/>
            <a:ext cx="3296889" cy="66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U" sz="2000" b="1" dirty="0">
                <a:ea typeface="Roboto Medium"/>
                <a:cs typeface="Roboto Medium"/>
                <a:sym typeface="Roboto Medium"/>
              </a:rPr>
              <a:t>Complicated Injury-</a:t>
            </a:r>
          </a:p>
          <a:p>
            <a:pPr algn="ctr">
              <a:lnSpc>
                <a:spcPct val="90000"/>
              </a:lnSpc>
            </a:pPr>
            <a:r>
              <a:rPr lang="en-AU" sz="2000" b="1" dirty="0">
                <a:ea typeface="Roboto Medium"/>
                <a:cs typeface="Roboto Medium"/>
                <a:sym typeface="Roboto Medium"/>
              </a:rPr>
              <a:t>Blood-borne Infection </a:t>
            </a:r>
            <a:endParaRPr sz="2000" b="1" dirty="0"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" name="Google Shape;300;p35">
            <a:extLst>
              <a:ext uri="{FF2B5EF4-FFF2-40B4-BE49-F238E27FC236}">
                <a16:creationId xmlns:a16="http://schemas.microsoft.com/office/drawing/2014/main" xmlns="" id="{735B4003-B108-4D11-8EEE-9A3F4E1E878C}"/>
              </a:ext>
            </a:extLst>
          </p:cNvPr>
          <p:cNvSpPr txBox="1"/>
          <p:nvPr/>
        </p:nvSpPr>
        <p:spPr>
          <a:xfrm>
            <a:off x="8034144" y="2635164"/>
            <a:ext cx="2809183" cy="16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AU" sz="1600" dirty="0">
                <a:ea typeface="Calibri"/>
                <a:cs typeface="Calibri"/>
                <a:sym typeface="Calibri"/>
              </a:rPr>
              <a:t>In the UK, the average ongoing treatment cost for each HIV case was estimated to be </a:t>
            </a:r>
            <a:r>
              <a:rPr lang="en-AU" sz="1600" b="1" dirty="0">
                <a:ea typeface="Calibri"/>
                <a:cs typeface="Calibri"/>
                <a:sym typeface="Calibri"/>
              </a:rPr>
              <a:t>£22,775 – £48,000 </a:t>
            </a:r>
            <a:r>
              <a:rPr lang="en-AU" sz="1600" b="1" dirty="0">
                <a:ea typeface="Calibri"/>
                <a:cs typeface="Calibri"/>
                <a:sym typeface="Calibri"/>
              </a:rPr>
              <a:t>(AUD 44,650 – 94,000</a:t>
            </a:r>
            <a:r>
              <a:rPr lang="en-AU" sz="1600" b="1" dirty="0" smtClean="0">
                <a:ea typeface="Calibri"/>
                <a:cs typeface="Calibri"/>
                <a:sym typeface="Calibri"/>
              </a:rPr>
              <a:t>)</a:t>
            </a:r>
            <a:r>
              <a:rPr lang="en-A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AU" sz="1600" dirty="0" smtClean="0">
                <a:ea typeface="Calibri"/>
                <a:cs typeface="Calibri"/>
                <a:sym typeface="Calibri"/>
              </a:rPr>
              <a:t>[</a:t>
            </a:r>
            <a:r>
              <a:rPr lang="en-AU" sz="1600" dirty="0">
                <a:ea typeface="Calibri"/>
                <a:cs typeface="Calibri"/>
                <a:sym typeface="Calibri"/>
              </a:rPr>
              <a:t>3]</a:t>
            </a:r>
          </a:p>
        </p:txBody>
      </p:sp>
      <p:sp>
        <p:nvSpPr>
          <p:cNvPr id="17" name="Google Shape;199;p30"/>
          <p:cNvSpPr/>
          <p:nvPr/>
        </p:nvSpPr>
        <p:spPr>
          <a:xfrm flipH="1">
            <a:off x="-606823" y="548969"/>
            <a:ext cx="9019302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1;p30"/>
          <p:cNvSpPr/>
          <p:nvPr/>
        </p:nvSpPr>
        <p:spPr>
          <a:xfrm flipH="1">
            <a:off x="8236593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2;p30"/>
          <p:cNvSpPr/>
          <p:nvPr/>
        </p:nvSpPr>
        <p:spPr>
          <a:xfrm flipH="1">
            <a:off x="6851458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3;p30"/>
          <p:cNvSpPr/>
          <p:nvPr/>
        </p:nvSpPr>
        <p:spPr>
          <a:xfrm flipH="1">
            <a:off x="9488832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04;p30"/>
          <p:cNvSpPr/>
          <p:nvPr/>
        </p:nvSpPr>
        <p:spPr>
          <a:xfrm flipH="1">
            <a:off x="10873965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5;p30"/>
          <p:cNvSpPr/>
          <p:nvPr/>
        </p:nvSpPr>
        <p:spPr>
          <a:xfrm flipH="1">
            <a:off x="2949707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6;p30"/>
          <p:cNvSpPr/>
          <p:nvPr/>
        </p:nvSpPr>
        <p:spPr>
          <a:xfrm flipH="1">
            <a:off x="15645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7;p30"/>
          <p:cNvSpPr/>
          <p:nvPr/>
        </p:nvSpPr>
        <p:spPr>
          <a:xfrm flipH="1">
            <a:off x="4201946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8;p30"/>
          <p:cNvSpPr/>
          <p:nvPr/>
        </p:nvSpPr>
        <p:spPr>
          <a:xfrm flipH="1">
            <a:off x="5599222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00;p35">
            <a:extLst>
              <a:ext uri="{FF2B5EF4-FFF2-40B4-BE49-F238E27FC236}">
                <a16:creationId xmlns:a16="http://schemas.microsoft.com/office/drawing/2014/main" xmlns="" id="{735B4003-B108-4D11-8EEE-9A3F4E1E878C}"/>
              </a:ext>
            </a:extLst>
          </p:cNvPr>
          <p:cNvSpPr txBox="1"/>
          <p:nvPr/>
        </p:nvSpPr>
        <p:spPr>
          <a:xfrm>
            <a:off x="1279567" y="2541468"/>
            <a:ext cx="2819768" cy="160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AU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The costs of an uncomplicated injury includes the first aid materials and time spent away from duties (5-30 min)</a:t>
            </a:r>
            <a:endParaRPr lang="en-AU" sz="16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00;p35">
            <a:extLst>
              <a:ext uri="{FF2B5EF4-FFF2-40B4-BE49-F238E27FC236}">
                <a16:creationId xmlns:a16="http://schemas.microsoft.com/office/drawing/2014/main" xmlns="" id="{735B4003-B108-4D11-8EEE-9A3F4E1E878C}"/>
              </a:ext>
            </a:extLst>
          </p:cNvPr>
          <p:cNvSpPr txBox="1"/>
          <p:nvPr/>
        </p:nvSpPr>
        <p:spPr>
          <a:xfrm>
            <a:off x="4635952" y="2589949"/>
            <a:ext cx="2886189" cy="19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AU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Cases of ampoule injuries where stitches were required costed </a:t>
            </a:r>
            <a:r>
              <a:rPr lang="en-AU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US $653.45 </a:t>
            </a:r>
            <a:r>
              <a:rPr lang="en-AU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[1]. </a:t>
            </a:r>
            <a:r>
              <a:rPr lang="en-GB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Surgery and rehabilitation for a serious sharps injury has been estimated to cost </a:t>
            </a:r>
            <a:r>
              <a:rPr lang="en-GB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AUD 1,900 – 24,000 </a:t>
            </a:r>
            <a:r>
              <a:rPr lang="en-GB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[2]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292B81-62A1-4F10-924A-320C7AD3387F}"/>
              </a:ext>
            </a:extLst>
          </p:cNvPr>
          <p:cNvSpPr txBox="1"/>
          <p:nvPr/>
        </p:nvSpPr>
        <p:spPr>
          <a:xfrm>
            <a:off x="4797576" y="5577841"/>
            <a:ext cx="6878034" cy="779060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900" dirty="0"/>
              <a:t>[1] </a:t>
            </a:r>
            <a:r>
              <a:rPr lang="en-AU" sz="900" dirty="0">
                <a:hlinkClick r:id="rId3"/>
              </a:rPr>
              <a:t>https://allnurses.com/ouch-ampule-issues-anyone-else-t143333/</a:t>
            </a:r>
            <a:endParaRPr lang="en-GB" sz="900" dirty="0"/>
          </a:p>
          <a:p>
            <a:r>
              <a:rPr lang="en-GB" sz="900" dirty="0"/>
              <a:t>[2] </a:t>
            </a:r>
            <a:r>
              <a:rPr lang="en-GB" sz="900" dirty="0" err="1"/>
              <a:t>Jagger</a:t>
            </a:r>
            <a:r>
              <a:rPr lang="en-GB" sz="900" dirty="0"/>
              <a:t> J, Hunt EH, Pearson RD. Estimated cost of </a:t>
            </a:r>
            <a:r>
              <a:rPr lang="en-GB" sz="900" dirty="0" err="1"/>
              <a:t>needlestick</a:t>
            </a:r>
            <a:r>
              <a:rPr lang="en-GB" sz="900" dirty="0"/>
              <a:t> injuries for six major needled devices. Infect Control </a:t>
            </a:r>
            <a:r>
              <a:rPr lang="en-GB" sz="900" dirty="0" err="1"/>
              <a:t>Hosp</a:t>
            </a:r>
            <a:r>
              <a:rPr lang="en-GB" sz="900" dirty="0"/>
              <a:t> </a:t>
            </a:r>
            <a:r>
              <a:rPr lang="en-GB" sz="900" dirty="0" err="1"/>
              <a:t>Epidemiol</a:t>
            </a:r>
            <a:r>
              <a:rPr lang="en-GB" sz="900" dirty="0"/>
              <a:t> 1990;11(11):584-8.</a:t>
            </a:r>
          </a:p>
          <a:p>
            <a:r>
              <a:rPr lang="en-GB" sz="900" dirty="0"/>
              <a:t>[3] </a:t>
            </a:r>
            <a:r>
              <a:rPr lang="en-GB" sz="900" dirty="0" err="1"/>
              <a:t>Mandalia</a:t>
            </a:r>
            <a:r>
              <a:rPr lang="en-GB" sz="900" dirty="0"/>
              <a:t> S, </a:t>
            </a:r>
            <a:r>
              <a:rPr lang="en-GB" sz="900" dirty="0" err="1"/>
              <a:t>Mandalia</a:t>
            </a:r>
            <a:r>
              <a:rPr lang="en-GB" sz="900" dirty="0"/>
              <a:t> R, Lo G, et al. Rising Population Cost for Treating People Living with HIV in the UK, 1997-2013. PLOS ONE 2011;5(12):e15677. </a:t>
            </a:r>
            <a:r>
              <a:rPr lang="en-GB" sz="900" dirty="0" err="1"/>
              <a:t>doi</a:t>
            </a:r>
            <a:r>
              <a:rPr lang="en-GB" sz="900" dirty="0"/>
              <a:t>: 10.1371/journal.pone.0015677</a:t>
            </a:r>
            <a:endParaRPr lang="en-US" sz="1200" dirty="0"/>
          </a:p>
        </p:txBody>
      </p:sp>
      <p:sp>
        <p:nvSpPr>
          <p:cNvPr id="50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Ampoule Injury</a:t>
            </a:r>
          </a:p>
        </p:txBody>
      </p:sp>
    </p:spTree>
    <p:extLst>
      <p:ext uri="{BB962C8B-B14F-4D97-AF65-F5344CB8AC3E}">
        <p14:creationId xmlns:p14="http://schemas.microsoft.com/office/powerpoint/2010/main" val="312970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1CA2BF-F4AB-41AC-8A22-79535FFEB152}"/>
              </a:ext>
            </a:extLst>
          </p:cNvPr>
          <p:cNvSpPr txBox="1"/>
          <p:nvPr/>
        </p:nvSpPr>
        <p:spPr>
          <a:xfrm>
            <a:off x="1282186" y="1730204"/>
            <a:ext cx="64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To the staff member: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A3127E8A-DB63-4FEE-9217-082E81762FE6}"/>
              </a:ext>
            </a:extLst>
          </p:cNvPr>
          <p:cNvSpPr txBox="1"/>
          <p:nvPr/>
        </p:nvSpPr>
        <p:spPr>
          <a:xfrm>
            <a:off x="1638869" y="4556774"/>
            <a:ext cx="242350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600" spc="60" dirty="0">
                <a:solidFill>
                  <a:srgbClr val="192232"/>
                </a:solidFill>
                <a:cs typeface="Arial" panose="020B0604020202020204" pitchFamily="34" charset="0"/>
              </a:rPr>
              <a:t>Loss </a:t>
            </a:r>
            <a:r>
              <a:rPr lang="en-AU" sz="1600" spc="40" dirty="0">
                <a:solidFill>
                  <a:srgbClr val="192232"/>
                </a:solidFill>
                <a:cs typeface="Arial" panose="020B0604020202020204" pitchFamily="34" charset="0"/>
              </a:rPr>
              <a:t>of </a:t>
            </a:r>
            <a:r>
              <a:rPr lang="en-AU" sz="1600" spc="75" dirty="0">
                <a:solidFill>
                  <a:srgbClr val="192232"/>
                </a:solidFill>
                <a:cs typeface="Arial" panose="020B0604020202020204" pitchFamily="34" charset="0"/>
              </a:rPr>
              <a:t>individual </a:t>
            </a:r>
            <a:r>
              <a:rPr lang="en-AU" sz="1600" spc="70" dirty="0">
                <a:solidFill>
                  <a:srgbClr val="192232"/>
                </a:solidFill>
                <a:cs typeface="Arial" panose="020B0604020202020204" pitchFamily="34" charset="0"/>
              </a:rPr>
              <a:t>income and productivity due to days off work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EB7329A5-002D-4B68-BA46-19B895DBF3DE}"/>
              </a:ext>
            </a:extLst>
          </p:cNvPr>
          <p:cNvSpPr txBox="1"/>
          <p:nvPr/>
        </p:nvSpPr>
        <p:spPr>
          <a:xfrm>
            <a:off x="5063721" y="2619651"/>
            <a:ext cx="1505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95" dirty="0">
                <a:solidFill>
                  <a:schemeClr val="accent1"/>
                </a:solidFill>
                <a:cs typeface="Arial" panose="020B0604020202020204" pitchFamily="34" charset="0"/>
              </a:rPr>
              <a:t>DISTRESS</a:t>
            </a:r>
            <a:endParaRPr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57BD87FC-F657-4A56-9CC1-627530604BDA}"/>
              </a:ext>
            </a:extLst>
          </p:cNvPr>
          <p:cNvSpPr txBox="1"/>
          <p:nvPr/>
        </p:nvSpPr>
        <p:spPr>
          <a:xfrm>
            <a:off x="4657473" y="4497720"/>
            <a:ext cx="2361742" cy="856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</a:pPr>
            <a:r>
              <a:rPr sz="1600" spc="70" dirty="0">
                <a:solidFill>
                  <a:srgbClr val="192232"/>
                </a:solidFill>
                <a:cs typeface="Arial" panose="020B0604020202020204" pitchFamily="34" charset="0"/>
              </a:rPr>
              <a:t>Varying degrees </a:t>
            </a:r>
            <a:r>
              <a:rPr sz="1600" spc="40" dirty="0">
                <a:solidFill>
                  <a:srgbClr val="192232"/>
                </a:solidFill>
                <a:cs typeface="Arial" panose="020B0604020202020204" pitchFamily="34" charset="0"/>
              </a:rPr>
              <a:t>of </a:t>
            </a:r>
            <a:r>
              <a:rPr sz="1600" spc="70" dirty="0">
                <a:solidFill>
                  <a:srgbClr val="192232"/>
                </a:solidFill>
                <a:cs typeface="Arial" panose="020B0604020202020204" pitchFamily="34" charset="0"/>
              </a:rPr>
              <a:t>distress</a:t>
            </a:r>
            <a:r>
              <a:rPr lang="en-AU" sz="1600" spc="70" dirty="0">
                <a:solidFill>
                  <a:srgbClr val="192232"/>
                </a:solidFill>
                <a:cs typeface="Arial" panose="020B0604020202020204" pitchFamily="34" charset="0"/>
              </a:rPr>
              <a:t>, including depression and anxiety.  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xmlns="" id="{196A043C-FE4F-4426-A8CD-F83727D4713A}"/>
              </a:ext>
            </a:extLst>
          </p:cNvPr>
          <p:cNvSpPr/>
          <p:nvPr/>
        </p:nvSpPr>
        <p:spPr>
          <a:xfrm>
            <a:off x="5292771" y="3216827"/>
            <a:ext cx="952500" cy="98488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xmlns="" id="{08A7F2E7-88FE-4EE8-992B-3F57392C39EC}"/>
              </a:ext>
            </a:extLst>
          </p:cNvPr>
          <p:cNvSpPr txBox="1"/>
          <p:nvPr/>
        </p:nvSpPr>
        <p:spPr>
          <a:xfrm>
            <a:off x="1591052" y="2619651"/>
            <a:ext cx="25191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b="1" spc="110" dirty="0">
                <a:solidFill>
                  <a:schemeClr val="accent1"/>
                </a:solidFill>
                <a:cs typeface="Arial" panose="020B0604020202020204" pitchFamily="34" charset="0"/>
              </a:rPr>
              <a:t>LOSS OF INCOME</a:t>
            </a:r>
            <a:endParaRPr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AA730205-9BC0-4A69-A44E-3CE54161C210}"/>
              </a:ext>
            </a:extLst>
          </p:cNvPr>
          <p:cNvSpPr txBox="1"/>
          <p:nvPr/>
        </p:nvSpPr>
        <p:spPr>
          <a:xfrm>
            <a:off x="7371998" y="4497720"/>
            <a:ext cx="306796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sz="1600" spc="60" dirty="0">
                <a:solidFill>
                  <a:srgbClr val="192232"/>
                </a:solidFill>
                <a:cs typeface="Arial" panose="020B0604020202020204" pitchFamily="34" charset="0"/>
              </a:rPr>
              <a:t>Ampoule injuries can increase infection susceptibility, especially to workers in high-hazard areas (</a:t>
            </a:r>
            <a:r>
              <a:rPr lang="en-AU" sz="1600" spc="60" dirty="0" err="1">
                <a:solidFill>
                  <a:srgbClr val="192232"/>
                </a:solidFill>
                <a:cs typeface="Arial" panose="020B0604020202020204" pitchFamily="34" charset="0"/>
              </a:rPr>
              <a:t>eg.</a:t>
            </a:r>
            <a:r>
              <a:rPr lang="en-AU" sz="1600" spc="60" dirty="0">
                <a:solidFill>
                  <a:srgbClr val="192232"/>
                </a:solidFill>
                <a:cs typeface="Arial" panose="020B0604020202020204" pitchFamily="34" charset="0"/>
              </a:rPr>
              <a:t> OR)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xmlns="" id="{FCF9B1FB-59E4-42C0-943B-8020BBE3BEA3}"/>
              </a:ext>
            </a:extLst>
          </p:cNvPr>
          <p:cNvSpPr txBox="1"/>
          <p:nvPr/>
        </p:nvSpPr>
        <p:spPr>
          <a:xfrm>
            <a:off x="7684982" y="2619650"/>
            <a:ext cx="24523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AU" b="1" spc="5" dirty="0">
                <a:solidFill>
                  <a:schemeClr val="accent1"/>
                </a:solidFill>
                <a:cs typeface="Arial" panose="020B0604020202020204" pitchFamily="34" charset="0"/>
              </a:rPr>
              <a:t>INFECTION RISK</a:t>
            </a:r>
            <a:endParaRPr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561137-9DC0-4721-ACE6-713814A65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8" y="3217197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26BABC-EF35-4D88-B131-0F71C5FC2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31" y="3216827"/>
            <a:ext cx="952500" cy="9525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282186" y="6529052"/>
            <a:ext cx="10628491" cy="200432"/>
            <a:chOff x="1282019" y="6529052"/>
            <a:chExt cx="10627108" cy="200432"/>
          </a:xfrm>
        </p:grpSpPr>
        <p:sp>
          <p:nvSpPr>
            <p:cNvPr id="38" name="Google Shape;201;p30"/>
            <p:cNvSpPr/>
            <p:nvPr/>
          </p:nvSpPr>
          <p:spPr>
            <a:xfrm flipH="1">
              <a:off x="7953171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02;p30"/>
            <p:cNvSpPr/>
            <p:nvPr/>
          </p:nvSpPr>
          <p:spPr>
            <a:xfrm flipH="1">
              <a:off x="6568216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03;p30"/>
            <p:cNvSpPr/>
            <p:nvPr/>
          </p:nvSpPr>
          <p:spPr>
            <a:xfrm flipH="1">
              <a:off x="9205246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04;p30"/>
            <p:cNvSpPr/>
            <p:nvPr/>
          </p:nvSpPr>
          <p:spPr>
            <a:xfrm flipH="1">
              <a:off x="10590199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05;p30"/>
            <p:cNvSpPr/>
            <p:nvPr/>
          </p:nvSpPr>
          <p:spPr>
            <a:xfrm flipH="1">
              <a:off x="2666973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06;p30"/>
            <p:cNvSpPr/>
            <p:nvPr/>
          </p:nvSpPr>
          <p:spPr>
            <a:xfrm flipH="1">
              <a:off x="1282019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07;p30"/>
            <p:cNvSpPr/>
            <p:nvPr/>
          </p:nvSpPr>
          <p:spPr>
            <a:xfrm flipH="1">
              <a:off x="3919049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08;p30"/>
            <p:cNvSpPr/>
            <p:nvPr/>
          </p:nvSpPr>
          <p:spPr>
            <a:xfrm flipH="1">
              <a:off x="5309678" y="6529052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99;p30"/>
          <p:cNvSpPr/>
          <p:nvPr/>
        </p:nvSpPr>
        <p:spPr>
          <a:xfrm flipH="1">
            <a:off x="-606823" y="548969"/>
            <a:ext cx="9019302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Ampoule Injury</a:t>
            </a:r>
          </a:p>
        </p:txBody>
      </p:sp>
    </p:spTree>
    <p:extLst>
      <p:ext uri="{BB962C8B-B14F-4D97-AF65-F5344CB8AC3E}">
        <p14:creationId xmlns:p14="http://schemas.microsoft.com/office/powerpoint/2010/main" val="193088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1CA2BF-F4AB-41AC-8A22-79535FFEB152}"/>
              </a:ext>
            </a:extLst>
          </p:cNvPr>
          <p:cNvSpPr txBox="1"/>
          <p:nvPr/>
        </p:nvSpPr>
        <p:spPr>
          <a:xfrm>
            <a:off x="1282186" y="1730204"/>
            <a:ext cx="64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To the healthcare facility: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632A5D-6282-476C-A98D-0B2CCC51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12" y="5076982"/>
            <a:ext cx="1100675" cy="1100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1842591-FBF5-4543-BA7C-FC11D732E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5" y="2746822"/>
            <a:ext cx="1159629" cy="11596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36AFBF7-2CCD-4D98-AB29-18F36B0B2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49" y="5193131"/>
            <a:ext cx="897822" cy="8978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F9425B2-641F-4D07-93AE-B45A504FB80C}"/>
              </a:ext>
            </a:extLst>
          </p:cNvPr>
          <p:cNvSpPr txBox="1"/>
          <p:nvPr/>
        </p:nvSpPr>
        <p:spPr>
          <a:xfrm>
            <a:off x="8905684" y="4503852"/>
            <a:ext cx="131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  <a:t>LEGAL ACTION</a:t>
            </a:r>
            <a:endParaRPr lang="en-AU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6C97B6-D89C-4615-899A-CFAF6399DB5A}"/>
              </a:ext>
            </a:extLst>
          </p:cNvPr>
          <p:cNvSpPr txBox="1"/>
          <p:nvPr/>
        </p:nvSpPr>
        <p:spPr>
          <a:xfrm>
            <a:off x="5964243" y="4503854"/>
            <a:ext cx="27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  <a:t>WORKER’S COMPENSATION</a:t>
            </a:r>
            <a:endParaRPr lang="en-AU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944E0C1-2405-440D-B003-E8EA84F7F3CC}"/>
              </a:ext>
            </a:extLst>
          </p:cNvPr>
          <p:cNvSpPr txBox="1"/>
          <p:nvPr/>
        </p:nvSpPr>
        <p:spPr>
          <a:xfrm>
            <a:off x="1957844" y="2691644"/>
            <a:ext cx="4351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  <a:t>SOCIAL COSTS</a:t>
            </a:r>
            <a:b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AU" sz="1100" dirty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en-AU" sz="110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AU" sz="1600" dirty="0">
                <a:ea typeface="Calibri"/>
                <a:cs typeface="Arial" panose="020B0604020202020204" pitchFamily="34" charset="0"/>
                <a:sym typeface="Calibri"/>
              </a:rPr>
              <a:t>Delayed service delivery, high staff turnover, poor functioning teams, and unplanned managerial time spent investigating incidents</a:t>
            </a:r>
            <a:endParaRPr lang="en-AU" sz="1600" dirty="0"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26D643-9026-4E72-B7A3-D26743A632B0}"/>
              </a:ext>
            </a:extLst>
          </p:cNvPr>
          <p:cNvSpPr txBox="1"/>
          <p:nvPr/>
        </p:nvSpPr>
        <p:spPr>
          <a:xfrm>
            <a:off x="3693921" y="4495801"/>
            <a:ext cx="261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  <a:t>ADMINISTRATIVE EXPENSES</a:t>
            </a:r>
            <a:endParaRPr lang="en-AU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8114A13-558A-418C-BA9A-E6A6BF869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54" y="5193131"/>
            <a:ext cx="959784" cy="959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0C1749-B82B-4A55-8D82-292BA5F44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10" y="5237183"/>
            <a:ext cx="952500" cy="952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E20CF8-FADE-44BB-9C6C-6AAB94D49588}"/>
              </a:ext>
            </a:extLst>
          </p:cNvPr>
          <p:cNvSpPr txBox="1"/>
          <p:nvPr/>
        </p:nvSpPr>
        <p:spPr>
          <a:xfrm>
            <a:off x="1461692" y="4503853"/>
            <a:ext cx="219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  <a:cs typeface="Arial" panose="020B0604020202020204" pitchFamily="34" charset="0"/>
              </a:rPr>
              <a:t>WASTED MEDICATION</a:t>
            </a:r>
            <a:endParaRPr lang="en-AU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xmlns="" id="{7B9B2C77-1F36-4223-845E-0860D46421C6}"/>
              </a:ext>
            </a:extLst>
          </p:cNvPr>
          <p:cNvSpPr txBox="1"/>
          <p:nvPr/>
        </p:nvSpPr>
        <p:spPr>
          <a:xfrm>
            <a:off x="7857590" y="2711885"/>
            <a:ext cx="316785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b="1" spc="5" dirty="0">
                <a:solidFill>
                  <a:schemeClr val="accent1"/>
                </a:solidFill>
                <a:cs typeface="Arial" panose="020B0604020202020204" pitchFamily="34" charset="0"/>
              </a:rPr>
              <a:t>TREATMENT OF INJURY</a:t>
            </a:r>
          </a:p>
          <a:p>
            <a:pPr marL="12700">
              <a:lnSpc>
                <a:spcPct val="100000"/>
              </a:lnSpc>
            </a:pPr>
            <a:endParaRPr lang="en-AU" b="1" spc="5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700"/>
            <a:r>
              <a:rPr lang="en-GB" sz="1600" spc="55" dirty="0">
                <a:solidFill>
                  <a:srgbClr val="192232"/>
                </a:solidFill>
                <a:cs typeface="Arial" panose="020B0604020202020204" pitchFamily="34" charset="0"/>
              </a:rPr>
              <a:t>Typically the healthcare facility must cover treatment costs for workplace injuries</a:t>
            </a:r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824CAF8-FA40-4782-BA68-DE7E1B19A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2" y="2850385"/>
            <a:ext cx="952500" cy="9525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82186" y="6529052"/>
            <a:ext cx="10628491" cy="200432"/>
            <a:chOff x="1282019" y="6529052"/>
            <a:chExt cx="10627108" cy="200432"/>
          </a:xfrm>
        </p:grpSpPr>
        <p:sp>
          <p:nvSpPr>
            <p:cNvPr id="30" name="Google Shape;201;p30"/>
            <p:cNvSpPr/>
            <p:nvPr/>
          </p:nvSpPr>
          <p:spPr>
            <a:xfrm flipH="1">
              <a:off x="7953171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02;p30"/>
            <p:cNvSpPr/>
            <p:nvPr/>
          </p:nvSpPr>
          <p:spPr>
            <a:xfrm flipH="1">
              <a:off x="6568216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03;p30"/>
            <p:cNvSpPr/>
            <p:nvPr/>
          </p:nvSpPr>
          <p:spPr>
            <a:xfrm flipH="1">
              <a:off x="9205246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04;p30"/>
            <p:cNvSpPr/>
            <p:nvPr/>
          </p:nvSpPr>
          <p:spPr>
            <a:xfrm flipH="1">
              <a:off x="10590199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05;p30"/>
            <p:cNvSpPr/>
            <p:nvPr/>
          </p:nvSpPr>
          <p:spPr>
            <a:xfrm flipH="1">
              <a:off x="2666973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06;p30"/>
            <p:cNvSpPr/>
            <p:nvPr/>
          </p:nvSpPr>
          <p:spPr>
            <a:xfrm flipH="1">
              <a:off x="1282019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07;p30"/>
            <p:cNvSpPr/>
            <p:nvPr/>
          </p:nvSpPr>
          <p:spPr>
            <a:xfrm flipH="1">
              <a:off x="3919049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08;p30"/>
            <p:cNvSpPr/>
            <p:nvPr/>
          </p:nvSpPr>
          <p:spPr>
            <a:xfrm flipH="1">
              <a:off x="5309678" y="6529052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199;p30"/>
          <p:cNvSpPr/>
          <p:nvPr/>
        </p:nvSpPr>
        <p:spPr>
          <a:xfrm flipH="1">
            <a:off x="-606823" y="548969"/>
            <a:ext cx="9019302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00;p30"/>
          <p:cNvSpPr txBox="1"/>
          <p:nvPr/>
        </p:nvSpPr>
        <p:spPr>
          <a:xfrm>
            <a:off x="1282186" y="659619"/>
            <a:ext cx="727193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lang="en-AU" sz="3200" b="1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Cost Statistics – Ampoule Injury</a:t>
            </a:r>
          </a:p>
        </p:txBody>
      </p:sp>
    </p:spTree>
    <p:extLst>
      <p:ext uri="{BB962C8B-B14F-4D97-AF65-F5344CB8AC3E}">
        <p14:creationId xmlns:p14="http://schemas.microsoft.com/office/powerpoint/2010/main" val="385740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7" y="522075"/>
            <a:ext cx="9435732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012153" y="619875"/>
            <a:ext cx="6814457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Cost Statistics– Flow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Benefits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185" y="2046516"/>
            <a:ext cx="95055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solidFill>
                  <a:schemeClr val="tx2">
                    <a:lumMod val="25000"/>
                  </a:schemeClr>
                </a:solidFill>
              </a:rPr>
              <a:t>Multiple studies have shown that implementing staff safety measures have the following flow on effects:</a:t>
            </a:r>
            <a:br>
              <a:rPr lang="en-AU" sz="2000" dirty="0">
                <a:solidFill>
                  <a:schemeClr val="tx2">
                    <a:lumMod val="25000"/>
                  </a:schemeClr>
                </a:solidFill>
              </a:rPr>
            </a:br>
            <a:endParaRPr lang="en-AU" sz="2000" dirty="0">
              <a:solidFill>
                <a:schemeClr val="tx2">
                  <a:lumMod val="25000"/>
                </a:schemeClr>
              </a:solidFill>
            </a:endParaRP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Increased quality of patient care and service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Efficient patient flow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Decreased absenteeism and overtime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Improved communication and teamwork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Higher work satisfaction and productivity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	A healthier, stable workforce</a:t>
            </a:r>
          </a:p>
          <a:p>
            <a:pPr lvl="0"/>
            <a:r>
              <a:rPr lang="en-AU" dirty="0">
                <a:solidFill>
                  <a:schemeClr val="tx2">
                    <a:lumMod val="25000"/>
                  </a:schemeClr>
                </a:solidFill>
              </a:rPr>
              <a:t>+ 	Reduced lost time (caused by injuries)</a:t>
            </a:r>
          </a:p>
          <a:p>
            <a:endParaRPr lang="en-A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381" y="5555003"/>
            <a:ext cx="73045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 err="1"/>
              <a:t>Sikorski</a:t>
            </a:r>
            <a:r>
              <a:rPr lang="en-AU" sz="1100" i="1" dirty="0"/>
              <a:t>, J. (2009). Connecting worker safety to patient safety: a new imperative for health-care leaders. Ivey Business Journal, 73(1), 8.</a:t>
            </a:r>
          </a:p>
          <a:p>
            <a:r>
              <a:rPr lang="en-AU" sz="1100" i="1" dirty="0" err="1"/>
              <a:t>Laschinger</a:t>
            </a:r>
            <a:r>
              <a:rPr lang="en-AU" sz="1100" i="1" dirty="0"/>
              <a:t>, Heather K. Spence, and Michael P. </a:t>
            </a:r>
            <a:r>
              <a:rPr lang="en-AU" sz="1100" i="1" dirty="0" err="1"/>
              <a:t>Leiter</a:t>
            </a:r>
            <a:r>
              <a:rPr lang="en-AU" sz="1100" i="1" dirty="0"/>
              <a:t>. "The impact of nursing work environments on patient safety outcomes: The mediating role of burnout engagement." JONA: The Journal of Nursing Administration 36.5 (2006): 259-267.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2186" y="6529052"/>
            <a:ext cx="10628491" cy="200432"/>
            <a:chOff x="1282019" y="6529052"/>
            <a:chExt cx="10627108" cy="200432"/>
          </a:xfrm>
        </p:grpSpPr>
        <p:sp>
          <p:nvSpPr>
            <p:cNvPr id="17" name="Google Shape;201;p30"/>
            <p:cNvSpPr/>
            <p:nvPr/>
          </p:nvSpPr>
          <p:spPr>
            <a:xfrm flipH="1">
              <a:off x="7953171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2;p30"/>
            <p:cNvSpPr/>
            <p:nvPr/>
          </p:nvSpPr>
          <p:spPr>
            <a:xfrm flipH="1">
              <a:off x="6568216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03;p30"/>
            <p:cNvSpPr/>
            <p:nvPr/>
          </p:nvSpPr>
          <p:spPr>
            <a:xfrm flipH="1">
              <a:off x="9205246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4;p30"/>
            <p:cNvSpPr/>
            <p:nvPr/>
          </p:nvSpPr>
          <p:spPr>
            <a:xfrm flipH="1">
              <a:off x="10590199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5;p30"/>
            <p:cNvSpPr/>
            <p:nvPr/>
          </p:nvSpPr>
          <p:spPr>
            <a:xfrm flipH="1">
              <a:off x="2666973" y="6532384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06;p30"/>
            <p:cNvSpPr/>
            <p:nvPr/>
          </p:nvSpPr>
          <p:spPr>
            <a:xfrm flipH="1">
              <a:off x="1282019" y="6532384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07;p30"/>
            <p:cNvSpPr/>
            <p:nvPr/>
          </p:nvSpPr>
          <p:spPr>
            <a:xfrm flipH="1">
              <a:off x="3919049" y="6532383"/>
              <a:ext cx="1451811" cy="197100"/>
            </a:xfrm>
            <a:prstGeom prst="parallelogram">
              <a:avLst>
                <a:gd name="adj" fmla="val 42771"/>
              </a:avLst>
            </a:pr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08;p30"/>
            <p:cNvSpPr/>
            <p:nvPr/>
          </p:nvSpPr>
          <p:spPr>
            <a:xfrm flipH="1">
              <a:off x="5309678" y="6529052"/>
              <a:ext cx="1318928" cy="197100"/>
            </a:xfrm>
            <a:prstGeom prst="parallelogram">
              <a:avLst>
                <a:gd name="adj" fmla="val 42771"/>
              </a:avLst>
            </a:prstGeom>
            <a:solidFill>
              <a:schemeClr val="dk2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73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5" y="522075"/>
            <a:ext cx="8776181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610025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32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Sharps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868033" y="2042683"/>
            <a:ext cx="1583531" cy="1583531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3283" y="1266567"/>
                </a:moveTo>
                <a:lnTo>
                  <a:pt x="582886" y="1264605"/>
                </a:lnTo>
                <a:lnTo>
                  <a:pt x="533260" y="1258765"/>
                </a:lnTo>
                <a:lnTo>
                  <a:pt x="484585" y="1249120"/>
                </a:lnTo>
                <a:lnTo>
                  <a:pt x="437039" y="1235740"/>
                </a:lnTo>
                <a:lnTo>
                  <a:pt x="390803" y="1218697"/>
                </a:lnTo>
                <a:lnTo>
                  <a:pt x="346055" y="1198063"/>
                </a:lnTo>
                <a:lnTo>
                  <a:pt x="302974" y="1173908"/>
                </a:lnTo>
                <a:lnTo>
                  <a:pt x="261741" y="1146305"/>
                </a:lnTo>
                <a:lnTo>
                  <a:pt x="222533" y="1115324"/>
                </a:lnTo>
                <a:lnTo>
                  <a:pt x="185530" y="1081037"/>
                </a:lnTo>
                <a:lnTo>
                  <a:pt x="151243" y="1044034"/>
                </a:lnTo>
                <a:lnTo>
                  <a:pt x="120262" y="1004826"/>
                </a:lnTo>
                <a:lnTo>
                  <a:pt x="92658" y="963592"/>
                </a:lnTo>
                <a:lnTo>
                  <a:pt x="68503" y="920512"/>
                </a:lnTo>
                <a:lnTo>
                  <a:pt x="47869" y="875764"/>
                </a:lnTo>
                <a:lnTo>
                  <a:pt x="30826" y="829527"/>
                </a:lnTo>
                <a:lnTo>
                  <a:pt x="17447" y="781982"/>
                </a:lnTo>
                <a:lnTo>
                  <a:pt x="7801" y="733307"/>
                </a:lnTo>
                <a:lnTo>
                  <a:pt x="1962" y="683681"/>
                </a:lnTo>
                <a:lnTo>
                  <a:pt x="0" y="633283"/>
                </a:lnTo>
                <a:lnTo>
                  <a:pt x="1962" y="582886"/>
                </a:lnTo>
                <a:lnTo>
                  <a:pt x="7801" y="533260"/>
                </a:lnTo>
                <a:lnTo>
                  <a:pt x="17447" y="484585"/>
                </a:lnTo>
                <a:lnTo>
                  <a:pt x="30826" y="437039"/>
                </a:lnTo>
                <a:lnTo>
                  <a:pt x="47869" y="390803"/>
                </a:lnTo>
                <a:lnTo>
                  <a:pt x="68503" y="346055"/>
                </a:lnTo>
                <a:lnTo>
                  <a:pt x="92658" y="302974"/>
                </a:lnTo>
                <a:lnTo>
                  <a:pt x="120262" y="261741"/>
                </a:lnTo>
                <a:lnTo>
                  <a:pt x="151243" y="222533"/>
                </a:lnTo>
                <a:lnTo>
                  <a:pt x="185530" y="185530"/>
                </a:lnTo>
                <a:lnTo>
                  <a:pt x="222533" y="151243"/>
                </a:lnTo>
                <a:lnTo>
                  <a:pt x="261741" y="120262"/>
                </a:lnTo>
                <a:lnTo>
                  <a:pt x="302974" y="92658"/>
                </a:lnTo>
                <a:lnTo>
                  <a:pt x="346055" y="68503"/>
                </a:lnTo>
                <a:lnTo>
                  <a:pt x="390803" y="47869"/>
                </a:lnTo>
                <a:lnTo>
                  <a:pt x="437039" y="30826"/>
                </a:lnTo>
                <a:lnTo>
                  <a:pt x="484585" y="17447"/>
                </a:lnTo>
                <a:lnTo>
                  <a:pt x="533260" y="7801"/>
                </a:lnTo>
                <a:lnTo>
                  <a:pt x="582886" y="1962"/>
                </a:lnTo>
                <a:lnTo>
                  <a:pt x="633283" y="0"/>
                </a:lnTo>
                <a:lnTo>
                  <a:pt x="683681" y="1962"/>
                </a:lnTo>
                <a:lnTo>
                  <a:pt x="733307" y="7801"/>
                </a:lnTo>
                <a:lnTo>
                  <a:pt x="781982" y="17447"/>
                </a:lnTo>
                <a:lnTo>
                  <a:pt x="829527" y="30826"/>
                </a:lnTo>
                <a:lnTo>
                  <a:pt x="848897" y="37966"/>
                </a:lnTo>
                <a:lnTo>
                  <a:pt x="633283" y="37966"/>
                </a:lnTo>
                <a:lnTo>
                  <a:pt x="580684" y="40247"/>
                </a:lnTo>
                <a:lnTo>
                  <a:pt x="529007" y="47025"/>
                </a:lnTo>
                <a:lnTo>
                  <a:pt x="478482" y="58206"/>
                </a:lnTo>
                <a:lnTo>
                  <a:pt x="429339" y="73692"/>
                </a:lnTo>
                <a:lnTo>
                  <a:pt x="381806" y="93388"/>
                </a:lnTo>
                <a:lnTo>
                  <a:pt x="336112" y="117199"/>
                </a:lnTo>
                <a:lnTo>
                  <a:pt x="292487" y="145029"/>
                </a:lnTo>
                <a:lnTo>
                  <a:pt x="251160" y="176781"/>
                </a:lnTo>
                <a:lnTo>
                  <a:pt x="212360" y="212360"/>
                </a:lnTo>
                <a:lnTo>
                  <a:pt x="176781" y="251160"/>
                </a:lnTo>
                <a:lnTo>
                  <a:pt x="145029" y="292487"/>
                </a:lnTo>
                <a:lnTo>
                  <a:pt x="117199" y="336112"/>
                </a:lnTo>
                <a:lnTo>
                  <a:pt x="93388" y="381806"/>
                </a:lnTo>
                <a:lnTo>
                  <a:pt x="73692" y="429339"/>
                </a:lnTo>
                <a:lnTo>
                  <a:pt x="58206" y="478482"/>
                </a:lnTo>
                <a:lnTo>
                  <a:pt x="47025" y="529007"/>
                </a:lnTo>
                <a:lnTo>
                  <a:pt x="40247" y="580684"/>
                </a:lnTo>
                <a:lnTo>
                  <a:pt x="37966" y="633283"/>
                </a:lnTo>
                <a:lnTo>
                  <a:pt x="40247" y="685883"/>
                </a:lnTo>
                <a:lnTo>
                  <a:pt x="47025" y="737559"/>
                </a:lnTo>
                <a:lnTo>
                  <a:pt x="58206" y="788084"/>
                </a:lnTo>
                <a:lnTo>
                  <a:pt x="73692" y="837228"/>
                </a:lnTo>
                <a:lnTo>
                  <a:pt x="93388" y="884761"/>
                </a:lnTo>
                <a:lnTo>
                  <a:pt x="117199" y="930454"/>
                </a:lnTo>
                <a:lnTo>
                  <a:pt x="145029" y="974079"/>
                </a:lnTo>
                <a:lnTo>
                  <a:pt x="176781" y="1015407"/>
                </a:lnTo>
                <a:lnTo>
                  <a:pt x="212360" y="1054207"/>
                </a:lnTo>
                <a:lnTo>
                  <a:pt x="251160" y="1089786"/>
                </a:lnTo>
                <a:lnTo>
                  <a:pt x="292487" y="1121538"/>
                </a:lnTo>
                <a:lnTo>
                  <a:pt x="336112" y="1149367"/>
                </a:lnTo>
                <a:lnTo>
                  <a:pt x="381806" y="1173178"/>
                </a:lnTo>
                <a:lnTo>
                  <a:pt x="429339" y="1192875"/>
                </a:lnTo>
                <a:lnTo>
                  <a:pt x="478482" y="1208361"/>
                </a:lnTo>
                <a:lnTo>
                  <a:pt x="529007" y="1219541"/>
                </a:lnTo>
                <a:lnTo>
                  <a:pt x="580684" y="1226320"/>
                </a:lnTo>
                <a:lnTo>
                  <a:pt x="633283" y="1228600"/>
                </a:lnTo>
                <a:lnTo>
                  <a:pt x="848897" y="1228600"/>
                </a:lnTo>
                <a:lnTo>
                  <a:pt x="829527" y="1235740"/>
                </a:lnTo>
                <a:lnTo>
                  <a:pt x="781982" y="1249120"/>
                </a:lnTo>
                <a:lnTo>
                  <a:pt x="733307" y="1258765"/>
                </a:lnTo>
                <a:lnTo>
                  <a:pt x="683681" y="1264605"/>
                </a:lnTo>
                <a:lnTo>
                  <a:pt x="633283" y="1266567"/>
                </a:lnTo>
                <a:close/>
              </a:path>
              <a:path w="1266825" h="1266825">
                <a:moveTo>
                  <a:pt x="848897" y="1228600"/>
                </a:moveTo>
                <a:lnTo>
                  <a:pt x="633283" y="1228600"/>
                </a:lnTo>
                <a:lnTo>
                  <a:pt x="685883" y="1226320"/>
                </a:lnTo>
                <a:lnTo>
                  <a:pt x="737559" y="1219541"/>
                </a:lnTo>
                <a:lnTo>
                  <a:pt x="788084" y="1208361"/>
                </a:lnTo>
                <a:lnTo>
                  <a:pt x="837228" y="1192875"/>
                </a:lnTo>
                <a:lnTo>
                  <a:pt x="884761" y="1173178"/>
                </a:lnTo>
                <a:lnTo>
                  <a:pt x="930454" y="1149367"/>
                </a:lnTo>
                <a:lnTo>
                  <a:pt x="974079" y="1121538"/>
                </a:lnTo>
                <a:lnTo>
                  <a:pt x="1015407" y="1089786"/>
                </a:lnTo>
                <a:lnTo>
                  <a:pt x="1054207" y="1054207"/>
                </a:lnTo>
                <a:lnTo>
                  <a:pt x="1089786" y="1015407"/>
                </a:lnTo>
                <a:lnTo>
                  <a:pt x="1121538" y="974079"/>
                </a:lnTo>
                <a:lnTo>
                  <a:pt x="1149367" y="930454"/>
                </a:lnTo>
                <a:lnTo>
                  <a:pt x="1173178" y="884761"/>
                </a:lnTo>
                <a:lnTo>
                  <a:pt x="1192875" y="837228"/>
                </a:lnTo>
                <a:lnTo>
                  <a:pt x="1208361" y="788084"/>
                </a:lnTo>
                <a:lnTo>
                  <a:pt x="1219541" y="737559"/>
                </a:lnTo>
                <a:lnTo>
                  <a:pt x="1226320" y="685883"/>
                </a:lnTo>
                <a:lnTo>
                  <a:pt x="1228600" y="633283"/>
                </a:lnTo>
                <a:lnTo>
                  <a:pt x="1226320" y="580684"/>
                </a:lnTo>
                <a:lnTo>
                  <a:pt x="1219541" y="529007"/>
                </a:lnTo>
                <a:lnTo>
                  <a:pt x="1208361" y="478482"/>
                </a:lnTo>
                <a:lnTo>
                  <a:pt x="1192875" y="429339"/>
                </a:lnTo>
                <a:lnTo>
                  <a:pt x="1173178" y="381806"/>
                </a:lnTo>
                <a:lnTo>
                  <a:pt x="1149367" y="336112"/>
                </a:lnTo>
                <a:lnTo>
                  <a:pt x="1121538" y="292487"/>
                </a:lnTo>
                <a:lnTo>
                  <a:pt x="1089786" y="251160"/>
                </a:lnTo>
                <a:lnTo>
                  <a:pt x="1054207" y="212360"/>
                </a:lnTo>
                <a:lnTo>
                  <a:pt x="1015407" y="176781"/>
                </a:lnTo>
                <a:lnTo>
                  <a:pt x="974079" y="145029"/>
                </a:lnTo>
                <a:lnTo>
                  <a:pt x="930454" y="117199"/>
                </a:lnTo>
                <a:lnTo>
                  <a:pt x="884761" y="93388"/>
                </a:lnTo>
                <a:lnTo>
                  <a:pt x="837228" y="73692"/>
                </a:lnTo>
                <a:lnTo>
                  <a:pt x="788084" y="58206"/>
                </a:lnTo>
                <a:lnTo>
                  <a:pt x="737559" y="47025"/>
                </a:lnTo>
                <a:lnTo>
                  <a:pt x="685883" y="40247"/>
                </a:lnTo>
                <a:lnTo>
                  <a:pt x="633283" y="37966"/>
                </a:lnTo>
                <a:lnTo>
                  <a:pt x="848897" y="37966"/>
                </a:lnTo>
                <a:lnTo>
                  <a:pt x="920512" y="68503"/>
                </a:lnTo>
                <a:lnTo>
                  <a:pt x="963592" y="92658"/>
                </a:lnTo>
                <a:lnTo>
                  <a:pt x="1004826" y="120262"/>
                </a:lnTo>
                <a:lnTo>
                  <a:pt x="1044034" y="151243"/>
                </a:lnTo>
                <a:lnTo>
                  <a:pt x="1081037" y="185530"/>
                </a:lnTo>
                <a:lnTo>
                  <a:pt x="1115324" y="222594"/>
                </a:lnTo>
                <a:lnTo>
                  <a:pt x="1146305" y="261838"/>
                </a:lnTo>
                <a:lnTo>
                  <a:pt x="1173908" y="303086"/>
                </a:lnTo>
                <a:lnTo>
                  <a:pt x="1198063" y="346164"/>
                </a:lnTo>
                <a:lnTo>
                  <a:pt x="1218697" y="390898"/>
                </a:lnTo>
                <a:lnTo>
                  <a:pt x="1235740" y="437112"/>
                </a:lnTo>
                <a:lnTo>
                  <a:pt x="1249120" y="484632"/>
                </a:lnTo>
                <a:lnTo>
                  <a:pt x="1258765" y="533284"/>
                </a:lnTo>
                <a:lnTo>
                  <a:pt x="1264605" y="582893"/>
                </a:lnTo>
                <a:lnTo>
                  <a:pt x="1266567" y="633283"/>
                </a:lnTo>
                <a:lnTo>
                  <a:pt x="1264605" y="683681"/>
                </a:lnTo>
                <a:lnTo>
                  <a:pt x="1258765" y="733307"/>
                </a:lnTo>
                <a:lnTo>
                  <a:pt x="1249120" y="781982"/>
                </a:lnTo>
                <a:lnTo>
                  <a:pt x="1235740" y="829527"/>
                </a:lnTo>
                <a:lnTo>
                  <a:pt x="1218697" y="875764"/>
                </a:lnTo>
                <a:lnTo>
                  <a:pt x="1198063" y="920512"/>
                </a:lnTo>
                <a:lnTo>
                  <a:pt x="1173908" y="963592"/>
                </a:lnTo>
                <a:lnTo>
                  <a:pt x="1146305" y="1004826"/>
                </a:lnTo>
                <a:lnTo>
                  <a:pt x="1115324" y="1044034"/>
                </a:lnTo>
                <a:lnTo>
                  <a:pt x="1081037" y="1081037"/>
                </a:lnTo>
                <a:lnTo>
                  <a:pt x="1044034" y="1115324"/>
                </a:lnTo>
                <a:lnTo>
                  <a:pt x="1004826" y="1146305"/>
                </a:lnTo>
                <a:lnTo>
                  <a:pt x="963592" y="1173908"/>
                </a:lnTo>
                <a:lnTo>
                  <a:pt x="920512" y="1198063"/>
                </a:lnTo>
                <a:lnTo>
                  <a:pt x="875764" y="1218697"/>
                </a:lnTo>
                <a:lnTo>
                  <a:pt x="848897" y="1228600"/>
                </a:lnTo>
                <a:close/>
              </a:path>
            </a:pathLst>
          </a:custGeom>
          <a:solidFill>
            <a:srgbClr val="D6040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6314518" y="2077230"/>
            <a:ext cx="1583531" cy="1583531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3283" y="1266567"/>
                </a:moveTo>
                <a:lnTo>
                  <a:pt x="582886" y="1264605"/>
                </a:lnTo>
                <a:lnTo>
                  <a:pt x="533260" y="1258765"/>
                </a:lnTo>
                <a:lnTo>
                  <a:pt x="484585" y="1249120"/>
                </a:lnTo>
                <a:lnTo>
                  <a:pt x="437039" y="1235740"/>
                </a:lnTo>
                <a:lnTo>
                  <a:pt x="390803" y="1218697"/>
                </a:lnTo>
                <a:lnTo>
                  <a:pt x="346055" y="1198063"/>
                </a:lnTo>
                <a:lnTo>
                  <a:pt x="302974" y="1173908"/>
                </a:lnTo>
                <a:lnTo>
                  <a:pt x="261741" y="1146305"/>
                </a:lnTo>
                <a:lnTo>
                  <a:pt x="222533" y="1115324"/>
                </a:lnTo>
                <a:lnTo>
                  <a:pt x="185530" y="1081037"/>
                </a:lnTo>
                <a:lnTo>
                  <a:pt x="151243" y="1044034"/>
                </a:lnTo>
                <a:lnTo>
                  <a:pt x="120262" y="1004826"/>
                </a:lnTo>
                <a:lnTo>
                  <a:pt x="92658" y="963592"/>
                </a:lnTo>
                <a:lnTo>
                  <a:pt x="68503" y="920512"/>
                </a:lnTo>
                <a:lnTo>
                  <a:pt x="47869" y="875764"/>
                </a:lnTo>
                <a:lnTo>
                  <a:pt x="30826" y="829527"/>
                </a:lnTo>
                <a:lnTo>
                  <a:pt x="17447" y="781982"/>
                </a:lnTo>
                <a:lnTo>
                  <a:pt x="7801" y="733307"/>
                </a:lnTo>
                <a:lnTo>
                  <a:pt x="1962" y="683681"/>
                </a:lnTo>
                <a:lnTo>
                  <a:pt x="0" y="633283"/>
                </a:lnTo>
                <a:lnTo>
                  <a:pt x="1962" y="582886"/>
                </a:lnTo>
                <a:lnTo>
                  <a:pt x="7801" y="533260"/>
                </a:lnTo>
                <a:lnTo>
                  <a:pt x="17447" y="484585"/>
                </a:lnTo>
                <a:lnTo>
                  <a:pt x="30826" y="437039"/>
                </a:lnTo>
                <a:lnTo>
                  <a:pt x="47869" y="390803"/>
                </a:lnTo>
                <a:lnTo>
                  <a:pt x="68503" y="346055"/>
                </a:lnTo>
                <a:lnTo>
                  <a:pt x="92658" y="302974"/>
                </a:lnTo>
                <a:lnTo>
                  <a:pt x="120262" y="261741"/>
                </a:lnTo>
                <a:lnTo>
                  <a:pt x="151243" y="222533"/>
                </a:lnTo>
                <a:lnTo>
                  <a:pt x="185530" y="185530"/>
                </a:lnTo>
                <a:lnTo>
                  <a:pt x="222533" y="151243"/>
                </a:lnTo>
                <a:lnTo>
                  <a:pt x="261741" y="120262"/>
                </a:lnTo>
                <a:lnTo>
                  <a:pt x="302974" y="92658"/>
                </a:lnTo>
                <a:lnTo>
                  <a:pt x="346055" y="68503"/>
                </a:lnTo>
                <a:lnTo>
                  <a:pt x="390803" y="47869"/>
                </a:lnTo>
                <a:lnTo>
                  <a:pt x="437039" y="30826"/>
                </a:lnTo>
                <a:lnTo>
                  <a:pt x="484585" y="17447"/>
                </a:lnTo>
                <a:lnTo>
                  <a:pt x="533260" y="7801"/>
                </a:lnTo>
                <a:lnTo>
                  <a:pt x="582886" y="1962"/>
                </a:lnTo>
                <a:lnTo>
                  <a:pt x="633283" y="0"/>
                </a:lnTo>
                <a:lnTo>
                  <a:pt x="683681" y="1962"/>
                </a:lnTo>
                <a:lnTo>
                  <a:pt x="733307" y="7801"/>
                </a:lnTo>
                <a:lnTo>
                  <a:pt x="781982" y="17447"/>
                </a:lnTo>
                <a:lnTo>
                  <a:pt x="829527" y="30826"/>
                </a:lnTo>
                <a:lnTo>
                  <a:pt x="848897" y="37966"/>
                </a:lnTo>
                <a:lnTo>
                  <a:pt x="633283" y="37966"/>
                </a:lnTo>
                <a:lnTo>
                  <a:pt x="580684" y="40247"/>
                </a:lnTo>
                <a:lnTo>
                  <a:pt x="529007" y="47025"/>
                </a:lnTo>
                <a:lnTo>
                  <a:pt x="478482" y="58206"/>
                </a:lnTo>
                <a:lnTo>
                  <a:pt x="429339" y="73692"/>
                </a:lnTo>
                <a:lnTo>
                  <a:pt x="381806" y="93388"/>
                </a:lnTo>
                <a:lnTo>
                  <a:pt x="336112" y="117199"/>
                </a:lnTo>
                <a:lnTo>
                  <a:pt x="292487" y="145029"/>
                </a:lnTo>
                <a:lnTo>
                  <a:pt x="251160" y="176781"/>
                </a:lnTo>
                <a:lnTo>
                  <a:pt x="212360" y="212360"/>
                </a:lnTo>
                <a:lnTo>
                  <a:pt x="176781" y="251160"/>
                </a:lnTo>
                <a:lnTo>
                  <a:pt x="145029" y="292487"/>
                </a:lnTo>
                <a:lnTo>
                  <a:pt x="117199" y="336112"/>
                </a:lnTo>
                <a:lnTo>
                  <a:pt x="93388" y="381806"/>
                </a:lnTo>
                <a:lnTo>
                  <a:pt x="73692" y="429339"/>
                </a:lnTo>
                <a:lnTo>
                  <a:pt x="58206" y="478482"/>
                </a:lnTo>
                <a:lnTo>
                  <a:pt x="47025" y="529007"/>
                </a:lnTo>
                <a:lnTo>
                  <a:pt x="40247" y="580684"/>
                </a:lnTo>
                <a:lnTo>
                  <a:pt x="37966" y="633283"/>
                </a:lnTo>
                <a:lnTo>
                  <a:pt x="40247" y="685883"/>
                </a:lnTo>
                <a:lnTo>
                  <a:pt x="47025" y="737559"/>
                </a:lnTo>
                <a:lnTo>
                  <a:pt x="58206" y="788084"/>
                </a:lnTo>
                <a:lnTo>
                  <a:pt x="73692" y="837228"/>
                </a:lnTo>
                <a:lnTo>
                  <a:pt x="93388" y="884761"/>
                </a:lnTo>
                <a:lnTo>
                  <a:pt x="117199" y="930454"/>
                </a:lnTo>
                <a:lnTo>
                  <a:pt x="145029" y="974079"/>
                </a:lnTo>
                <a:lnTo>
                  <a:pt x="176781" y="1015407"/>
                </a:lnTo>
                <a:lnTo>
                  <a:pt x="212360" y="1054207"/>
                </a:lnTo>
                <a:lnTo>
                  <a:pt x="251160" y="1089786"/>
                </a:lnTo>
                <a:lnTo>
                  <a:pt x="292487" y="1121538"/>
                </a:lnTo>
                <a:lnTo>
                  <a:pt x="336112" y="1149367"/>
                </a:lnTo>
                <a:lnTo>
                  <a:pt x="381806" y="1173178"/>
                </a:lnTo>
                <a:lnTo>
                  <a:pt x="429339" y="1192875"/>
                </a:lnTo>
                <a:lnTo>
                  <a:pt x="478482" y="1208361"/>
                </a:lnTo>
                <a:lnTo>
                  <a:pt x="529007" y="1219541"/>
                </a:lnTo>
                <a:lnTo>
                  <a:pt x="580684" y="1226320"/>
                </a:lnTo>
                <a:lnTo>
                  <a:pt x="633283" y="1228600"/>
                </a:lnTo>
                <a:lnTo>
                  <a:pt x="848897" y="1228600"/>
                </a:lnTo>
                <a:lnTo>
                  <a:pt x="829527" y="1235740"/>
                </a:lnTo>
                <a:lnTo>
                  <a:pt x="781982" y="1249120"/>
                </a:lnTo>
                <a:lnTo>
                  <a:pt x="733307" y="1258765"/>
                </a:lnTo>
                <a:lnTo>
                  <a:pt x="683681" y="1264605"/>
                </a:lnTo>
                <a:lnTo>
                  <a:pt x="633283" y="1266567"/>
                </a:lnTo>
                <a:close/>
              </a:path>
              <a:path w="1266825" h="1266825">
                <a:moveTo>
                  <a:pt x="848897" y="1228600"/>
                </a:moveTo>
                <a:lnTo>
                  <a:pt x="633283" y="1228600"/>
                </a:lnTo>
                <a:lnTo>
                  <a:pt x="685883" y="1226320"/>
                </a:lnTo>
                <a:lnTo>
                  <a:pt x="737559" y="1219541"/>
                </a:lnTo>
                <a:lnTo>
                  <a:pt x="788084" y="1208361"/>
                </a:lnTo>
                <a:lnTo>
                  <a:pt x="837228" y="1192875"/>
                </a:lnTo>
                <a:lnTo>
                  <a:pt x="884761" y="1173178"/>
                </a:lnTo>
                <a:lnTo>
                  <a:pt x="930454" y="1149367"/>
                </a:lnTo>
                <a:lnTo>
                  <a:pt x="974079" y="1121538"/>
                </a:lnTo>
                <a:lnTo>
                  <a:pt x="1015407" y="1089786"/>
                </a:lnTo>
                <a:lnTo>
                  <a:pt x="1054207" y="1054207"/>
                </a:lnTo>
                <a:lnTo>
                  <a:pt x="1089786" y="1015407"/>
                </a:lnTo>
                <a:lnTo>
                  <a:pt x="1121538" y="974079"/>
                </a:lnTo>
                <a:lnTo>
                  <a:pt x="1149367" y="930454"/>
                </a:lnTo>
                <a:lnTo>
                  <a:pt x="1173178" y="884761"/>
                </a:lnTo>
                <a:lnTo>
                  <a:pt x="1192875" y="837228"/>
                </a:lnTo>
                <a:lnTo>
                  <a:pt x="1208361" y="788084"/>
                </a:lnTo>
                <a:lnTo>
                  <a:pt x="1219541" y="737559"/>
                </a:lnTo>
                <a:lnTo>
                  <a:pt x="1226320" y="685883"/>
                </a:lnTo>
                <a:lnTo>
                  <a:pt x="1228600" y="633283"/>
                </a:lnTo>
                <a:lnTo>
                  <a:pt x="1226320" y="580684"/>
                </a:lnTo>
                <a:lnTo>
                  <a:pt x="1219541" y="529007"/>
                </a:lnTo>
                <a:lnTo>
                  <a:pt x="1208361" y="478482"/>
                </a:lnTo>
                <a:lnTo>
                  <a:pt x="1192875" y="429339"/>
                </a:lnTo>
                <a:lnTo>
                  <a:pt x="1173178" y="381806"/>
                </a:lnTo>
                <a:lnTo>
                  <a:pt x="1149367" y="336112"/>
                </a:lnTo>
                <a:lnTo>
                  <a:pt x="1121538" y="292487"/>
                </a:lnTo>
                <a:lnTo>
                  <a:pt x="1089786" y="251160"/>
                </a:lnTo>
                <a:lnTo>
                  <a:pt x="1054207" y="212360"/>
                </a:lnTo>
                <a:lnTo>
                  <a:pt x="1015407" y="176781"/>
                </a:lnTo>
                <a:lnTo>
                  <a:pt x="974079" y="145029"/>
                </a:lnTo>
                <a:lnTo>
                  <a:pt x="930454" y="117199"/>
                </a:lnTo>
                <a:lnTo>
                  <a:pt x="884761" y="93388"/>
                </a:lnTo>
                <a:lnTo>
                  <a:pt x="837228" y="73692"/>
                </a:lnTo>
                <a:lnTo>
                  <a:pt x="788084" y="58206"/>
                </a:lnTo>
                <a:lnTo>
                  <a:pt x="737559" y="47025"/>
                </a:lnTo>
                <a:lnTo>
                  <a:pt x="685883" y="40247"/>
                </a:lnTo>
                <a:lnTo>
                  <a:pt x="633283" y="37966"/>
                </a:lnTo>
                <a:lnTo>
                  <a:pt x="848897" y="37966"/>
                </a:lnTo>
                <a:lnTo>
                  <a:pt x="920512" y="68503"/>
                </a:lnTo>
                <a:lnTo>
                  <a:pt x="963592" y="92658"/>
                </a:lnTo>
                <a:lnTo>
                  <a:pt x="1004826" y="120262"/>
                </a:lnTo>
                <a:lnTo>
                  <a:pt x="1044034" y="151243"/>
                </a:lnTo>
                <a:lnTo>
                  <a:pt x="1081037" y="185530"/>
                </a:lnTo>
                <a:lnTo>
                  <a:pt x="1115324" y="222594"/>
                </a:lnTo>
                <a:lnTo>
                  <a:pt x="1146305" y="261838"/>
                </a:lnTo>
                <a:lnTo>
                  <a:pt x="1173908" y="303086"/>
                </a:lnTo>
                <a:lnTo>
                  <a:pt x="1198063" y="346164"/>
                </a:lnTo>
                <a:lnTo>
                  <a:pt x="1218697" y="390898"/>
                </a:lnTo>
                <a:lnTo>
                  <a:pt x="1235740" y="437112"/>
                </a:lnTo>
                <a:lnTo>
                  <a:pt x="1249120" y="484632"/>
                </a:lnTo>
                <a:lnTo>
                  <a:pt x="1258765" y="533284"/>
                </a:lnTo>
                <a:lnTo>
                  <a:pt x="1264605" y="582893"/>
                </a:lnTo>
                <a:lnTo>
                  <a:pt x="1266567" y="633283"/>
                </a:lnTo>
                <a:lnTo>
                  <a:pt x="1264605" y="683681"/>
                </a:lnTo>
                <a:lnTo>
                  <a:pt x="1258765" y="733307"/>
                </a:lnTo>
                <a:lnTo>
                  <a:pt x="1249120" y="781982"/>
                </a:lnTo>
                <a:lnTo>
                  <a:pt x="1235740" y="829527"/>
                </a:lnTo>
                <a:lnTo>
                  <a:pt x="1218697" y="875764"/>
                </a:lnTo>
                <a:lnTo>
                  <a:pt x="1198063" y="920512"/>
                </a:lnTo>
                <a:lnTo>
                  <a:pt x="1173908" y="963592"/>
                </a:lnTo>
                <a:lnTo>
                  <a:pt x="1146305" y="1004826"/>
                </a:lnTo>
                <a:lnTo>
                  <a:pt x="1115324" y="1044034"/>
                </a:lnTo>
                <a:lnTo>
                  <a:pt x="1081037" y="1081037"/>
                </a:lnTo>
                <a:lnTo>
                  <a:pt x="1044034" y="1115324"/>
                </a:lnTo>
                <a:lnTo>
                  <a:pt x="1004826" y="1146305"/>
                </a:lnTo>
                <a:lnTo>
                  <a:pt x="963592" y="1173908"/>
                </a:lnTo>
                <a:lnTo>
                  <a:pt x="920512" y="1198063"/>
                </a:lnTo>
                <a:lnTo>
                  <a:pt x="875764" y="1218697"/>
                </a:lnTo>
                <a:lnTo>
                  <a:pt x="848897" y="1228600"/>
                </a:lnTo>
                <a:close/>
              </a:path>
            </a:pathLst>
          </a:custGeom>
          <a:solidFill>
            <a:srgbClr val="D6040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2648993" y="2496655"/>
            <a:ext cx="2760337" cy="641298"/>
          </a:xfrm>
          <a:prstGeom prst="rect">
            <a:avLst/>
          </a:prstGeom>
        </p:spPr>
        <p:txBody>
          <a:bodyPr vert="horz" wrap="square" lIns="0" tIns="15082" rIns="0" bIns="0" rtlCol="0">
            <a:spAutoFit/>
          </a:bodyPr>
          <a:lstStyle/>
          <a:p>
            <a:pPr marL="15875" marR="6350">
              <a:lnSpc>
                <a:spcPct val="113300"/>
              </a:lnSpc>
              <a:spcBef>
                <a:spcPts val="119"/>
              </a:spcBef>
            </a:pPr>
            <a:r>
              <a:rPr spc="-119" dirty="0">
                <a:solidFill>
                  <a:srgbClr val="182132"/>
                </a:solidFill>
                <a:cs typeface="Lucida Sans"/>
              </a:rPr>
              <a:t>sharps </a:t>
            </a:r>
            <a:r>
              <a:rPr lang="en-AU" spc="-94" dirty="0">
                <a:solidFill>
                  <a:srgbClr val="182132"/>
                </a:solidFill>
                <a:cs typeface="Lucida Sans"/>
              </a:rPr>
              <a:t>injuries are reported </a:t>
            </a:r>
            <a:r>
              <a:rPr lang="en-AU" spc="-82" dirty="0">
                <a:solidFill>
                  <a:srgbClr val="182132"/>
                </a:solidFill>
                <a:cs typeface="Lucida Sans"/>
              </a:rPr>
              <a:t>each</a:t>
            </a:r>
            <a:r>
              <a:rPr spc="-255" dirty="0">
                <a:solidFill>
                  <a:srgbClr val="182132"/>
                </a:solidFill>
                <a:cs typeface="Lucida Sans"/>
              </a:rPr>
              <a:t> </a:t>
            </a:r>
            <a:r>
              <a:rPr spc="-82" dirty="0">
                <a:solidFill>
                  <a:srgbClr val="182132"/>
                </a:solidFill>
                <a:cs typeface="Lucida Sans"/>
              </a:rPr>
              <a:t>year</a:t>
            </a:r>
            <a:r>
              <a:rPr lang="en-US" spc="-82" dirty="0">
                <a:solidFill>
                  <a:srgbClr val="182132"/>
                </a:solidFill>
                <a:cs typeface="Lucida Sans"/>
              </a:rPr>
              <a:t> in the UK [1]</a:t>
            </a:r>
            <a:endParaRPr baseline="30000" dirty="0">
              <a:cs typeface="Lucida Sans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108032" y="2333321"/>
            <a:ext cx="3316287" cy="1267367"/>
          </a:xfrm>
          <a:prstGeom prst="rect">
            <a:avLst/>
          </a:prstGeom>
        </p:spPr>
        <p:txBody>
          <a:bodyPr vert="horz" wrap="square" lIns="0" tIns="15082" rIns="0" bIns="0" rtlCol="0">
            <a:spAutoFit/>
          </a:bodyPr>
          <a:lstStyle/>
          <a:p>
            <a:pPr marL="15875" marR="6350">
              <a:lnSpc>
                <a:spcPct val="113300"/>
              </a:lnSpc>
              <a:spcBef>
                <a:spcPts val="119"/>
              </a:spcBef>
            </a:pPr>
            <a:r>
              <a:rPr lang="en-AU" spc="-94" dirty="0">
                <a:solidFill>
                  <a:srgbClr val="182132"/>
                </a:solidFill>
                <a:cs typeface="Lucida Sans"/>
              </a:rPr>
              <a:t>of s</a:t>
            </a:r>
            <a:r>
              <a:rPr spc="-94" dirty="0">
                <a:solidFill>
                  <a:srgbClr val="182132"/>
                </a:solidFill>
                <a:cs typeface="Lucida Sans"/>
              </a:rPr>
              <a:t>harps injuries </a:t>
            </a:r>
            <a:r>
              <a:rPr lang="en-AU" spc="-94" dirty="0">
                <a:solidFill>
                  <a:srgbClr val="182132"/>
                </a:solidFill>
                <a:cs typeface="Lucida Sans"/>
              </a:rPr>
              <a:t>in the UK </a:t>
            </a:r>
            <a:r>
              <a:rPr spc="-169" dirty="0">
                <a:solidFill>
                  <a:srgbClr val="182132"/>
                </a:solidFill>
                <a:cs typeface="Lucida Sans"/>
              </a:rPr>
              <a:t>go  </a:t>
            </a:r>
            <a:r>
              <a:rPr spc="-100" dirty="0">
                <a:solidFill>
                  <a:srgbClr val="182132"/>
                </a:solidFill>
                <a:cs typeface="Lucida Sans"/>
              </a:rPr>
              <a:t>unreported</a:t>
            </a:r>
            <a:r>
              <a:rPr lang="en-AU" spc="-100" dirty="0">
                <a:solidFill>
                  <a:srgbClr val="182132"/>
                </a:solidFill>
                <a:cs typeface="Lucida Sans"/>
              </a:rPr>
              <a:t> [2],</a:t>
            </a:r>
            <a:r>
              <a:rPr lang="en-US" spc="-100" dirty="0">
                <a:solidFill>
                  <a:srgbClr val="182132"/>
                </a:solidFill>
                <a:cs typeface="Lucida Sans"/>
              </a:rPr>
              <a:t> which means that the actual number of sharps injuries could be much higher.</a:t>
            </a:r>
            <a:endParaRPr dirty="0">
              <a:cs typeface="Lucida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92B81-62A1-4F10-924A-320C7AD3387F}"/>
              </a:ext>
            </a:extLst>
          </p:cNvPr>
          <p:cNvSpPr txBox="1"/>
          <p:nvPr/>
        </p:nvSpPr>
        <p:spPr>
          <a:xfrm>
            <a:off x="5157085" y="5557518"/>
            <a:ext cx="6476999" cy="763672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1100" dirty="0"/>
              <a:t> [1] </a:t>
            </a:r>
            <a:r>
              <a:rPr lang="en-GB" sz="1100" dirty="0" err="1"/>
              <a:t>AfPP</a:t>
            </a:r>
            <a:r>
              <a:rPr lang="en-GB" sz="1100" dirty="0"/>
              <a:t>. Sharps Injuries in the Operating Theatre - A Practical Guide to Further Reducing the Risks: Purple </a:t>
            </a:r>
            <a:r>
              <a:rPr lang="en-GB" sz="1100" dirty="0" err="1"/>
              <a:t>Sugical</a:t>
            </a:r>
            <a:r>
              <a:rPr lang="en-GB" sz="1100" dirty="0"/>
              <a:t> 2015. 7. </a:t>
            </a:r>
          </a:p>
          <a:p>
            <a:r>
              <a:rPr lang="en-GB" sz="1100" dirty="0"/>
              <a:t>[2] Saia M, Hofmann F, Sharman J, et al. Needlestick injuries: incidence and cost in the United States, United Kingdom, Germany, France, Italy, and Spain. Biomedicine International 2010;1(2):419.</a:t>
            </a:r>
            <a:endParaRPr lang="en-US" dirty="0"/>
          </a:p>
        </p:txBody>
      </p:sp>
      <p:sp>
        <p:nvSpPr>
          <p:cNvPr id="17" name="object 11"/>
          <p:cNvSpPr txBox="1"/>
          <p:nvPr/>
        </p:nvSpPr>
        <p:spPr>
          <a:xfrm>
            <a:off x="984778" y="2530922"/>
            <a:ext cx="1323146" cy="60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" algn="ctr">
              <a:spcBef>
                <a:spcPts val="125"/>
              </a:spcBef>
            </a:pPr>
            <a:r>
              <a:rPr lang="en-AU" sz="3800" dirty="0">
                <a:solidFill>
                  <a:schemeClr val="accent1"/>
                </a:solidFill>
                <a:latin typeface="Arial Narrow"/>
                <a:cs typeface="Arial Narrow"/>
              </a:rPr>
              <a:t>100k</a:t>
            </a:r>
            <a:endParaRPr sz="3800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6534782" y="2340274"/>
            <a:ext cx="1143000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" algn="ctr">
              <a:spcBef>
                <a:spcPts val="125"/>
              </a:spcBef>
            </a:pPr>
            <a:r>
              <a:rPr lang="en-AU" sz="3200" dirty="0">
                <a:solidFill>
                  <a:schemeClr val="accent1"/>
                </a:solidFill>
                <a:latin typeface="Arial Narrow"/>
                <a:cs typeface="Arial Narrow"/>
              </a:rPr>
              <a:t>Up to 85%</a:t>
            </a:r>
            <a:endParaRPr sz="3200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83AEDE-F2B3-4C91-B823-A567E4B83153}"/>
              </a:ext>
            </a:extLst>
          </p:cNvPr>
          <p:cNvSpPr txBox="1"/>
          <p:nvPr/>
        </p:nvSpPr>
        <p:spPr>
          <a:xfrm>
            <a:off x="833719" y="4172104"/>
            <a:ext cx="1079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/>
                </a:solidFill>
              </a:rPr>
              <a:t>How many sharps injuries occur in your country?</a:t>
            </a:r>
          </a:p>
        </p:txBody>
      </p:sp>
    </p:spTree>
    <p:extLst>
      <p:ext uri="{BB962C8B-B14F-4D97-AF65-F5344CB8AC3E}">
        <p14:creationId xmlns:p14="http://schemas.microsoft.com/office/powerpoint/2010/main" val="365096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651999" y="241143"/>
            <a:ext cx="9375374" cy="1118659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655128" y="476844"/>
            <a:ext cx="7300694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3200" b="1" kern="0" dirty="0">
                <a:solidFill>
                  <a:srgbClr val="FFFFFF"/>
                </a:solidFill>
                <a:ea typeface="Gill Sans"/>
                <a:cs typeface="Gill Sans"/>
                <a:sym typeface="Gill Sans"/>
              </a:rPr>
              <a:t>Going Forward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ill Sans"/>
                <a:cs typeface="Gill Sans"/>
                <a:sym typeface="Gill Sans"/>
              </a:rPr>
              <a:t>: The Total Solution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" name="Google Shape;425;p42">
            <a:extLst>
              <a:ext uri="{FF2B5EF4-FFF2-40B4-BE49-F238E27FC236}">
                <a16:creationId xmlns:a16="http://schemas.microsoft.com/office/drawing/2014/main" xmlns="" id="{BDD48191-4193-4742-98D9-3467BF4CBAF9}"/>
              </a:ext>
            </a:extLst>
          </p:cNvPr>
          <p:cNvSpPr txBox="1"/>
          <p:nvPr/>
        </p:nvSpPr>
        <p:spPr>
          <a:xfrm>
            <a:off x="973003" y="5030718"/>
            <a:ext cx="3094819" cy="151866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kumimoji="0" lang="en-AU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Trial support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Value Analysis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lang="en-AU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425;p42">
            <a:extLst>
              <a:ext uri="{FF2B5EF4-FFF2-40B4-BE49-F238E27FC236}">
                <a16:creationId xmlns:a16="http://schemas.microsoft.com/office/drawing/2014/main" xmlns="" id="{14A74530-04FE-417D-9811-10066C0D68E6}"/>
              </a:ext>
            </a:extLst>
          </p:cNvPr>
          <p:cNvSpPr txBox="1"/>
          <p:nvPr/>
        </p:nvSpPr>
        <p:spPr>
          <a:xfrm>
            <a:off x="8124184" y="5030718"/>
            <a:ext cx="3094819" cy="151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19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ESEARCH</a:t>
            </a:r>
            <a:endParaRPr kumimoji="0" lang="en-AU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  <a:p>
            <a:pPr marL="285750" marR="0" lvl="0" indent="-28575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Safety Innovations</a:t>
            </a:r>
          </a:p>
          <a:p>
            <a:pPr marL="285750" marR="0" lvl="0" indent="-28575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Safety Score Audit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Google Shape;180;p28">
            <a:extLst>
              <a:ext uri="{FF2B5EF4-FFF2-40B4-BE49-F238E27FC236}">
                <a16:creationId xmlns:a16="http://schemas.microsoft.com/office/drawing/2014/main" xmlns="" id="{037527D4-3323-47B6-B9AE-CE69D5E4BA7F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23754" y="1938611"/>
            <a:ext cx="4533569" cy="99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21;p42">
            <a:extLst>
              <a:ext uri="{FF2B5EF4-FFF2-40B4-BE49-F238E27FC236}">
                <a16:creationId xmlns:a16="http://schemas.microsoft.com/office/drawing/2014/main" xmlns="" id="{5D3E66F7-C2CD-4119-93E6-C64C189C1806}"/>
              </a:ext>
            </a:extLst>
          </p:cNvPr>
          <p:cNvSpPr txBox="1"/>
          <p:nvPr/>
        </p:nvSpPr>
        <p:spPr>
          <a:xfrm>
            <a:off x="4543124" y="5030727"/>
            <a:ext cx="3094819" cy="1518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AU" sz="19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Product Support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Training App </a:t>
            </a:r>
            <a:endParaRPr lang="en-AU" sz="1800" dirty="0" smtClean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F2F2F2"/>
                </a:solidFill>
                <a:latin typeface="Calibri"/>
                <a:ea typeface="Roboto"/>
                <a:cs typeface="Calibri"/>
                <a:sym typeface="Calibri"/>
              </a:rPr>
              <a:t>CE/CPD Sessions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9A99DD-D14A-45CD-970A-E0C8DE319D88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6090538" y="2929691"/>
            <a:ext cx="1" cy="490690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2FD2730-0C35-499C-9D5E-A1E364C25F41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520413" y="4308090"/>
            <a:ext cx="3570125" cy="722628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D281A1E-3E84-4475-90B7-98AAA2FA28D8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090534" y="4308098"/>
            <a:ext cx="0" cy="722629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7A10526-A15A-46E6-BB02-15F5BAE0E254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090534" y="4308090"/>
            <a:ext cx="3581060" cy="722628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421;p42">
            <a:extLst>
              <a:ext uri="{FF2B5EF4-FFF2-40B4-BE49-F238E27FC236}">
                <a16:creationId xmlns:a16="http://schemas.microsoft.com/office/drawing/2014/main" xmlns="" id="{C4D0BEBC-4B53-4690-9C00-36D496B6E4DE}"/>
              </a:ext>
            </a:extLst>
          </p:cNvPr>
          <p:cNvSpPr txBox="1"/>
          <p:nvPr/>
        </p:nvSpPr>
        <p:spPr>
          <a:xfrm>
            <a:off x="2287210" y="3420386"/>
            <a:ext cx="7606648" cy="8877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SAFETY TOOLS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Qlicksmart’s blade removers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6766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4" y="522075"/>
            <a:ext cx="9883677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7153835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Scalpel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Blade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8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3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bject 5"/>
          <p:cNvSpPr/>
          <p:nvPr/>
        </p:nvSpPr>
        <p:spPr>
          <a:xfrm>
            <a:off x="7480828" y="198856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1974" y="1523948"/>
                </a:moveTo>
                <a:lnTo>
                  <a:pt x="711383" y="1522306"/>
                </a:lnTo>
                <a:lnTo>
                  <a:pt x="661411" y="1517416"/>
                </a:lnTo>
                <a:lnTo>
                  <a:pt x="612185" y="1509325"/>
                </a:lnTo>
                <a:lnTo>
                  <a:pt x="563827" y="1498084"/>
                </a:lnTo>
                <a:lnTo>
                  <a:pt x="516463" y="1483743"/>
                </a:lnTo>
                <a:lnTo>
                  <a:pt x="470219" y="1466350"/>
                </a:lnTo>
                <a:lnTo>
                  <a:pt x="425217" y="1445957"/>
                </a:lnTo>
                <a:lnTo>
                  <a:pt x="381584" y="1422613"/>
                </a:lnTo>
                <a:lnTo>
                  <a:pt x="339445" y="1396367"/>
                </a:lnTo>
                <a:lnTo>
                  <a:pt x="298923" y="1367269"/>
                </a:lnTo>
                <a:lnTo>
                  <a:pt x="260143" y="1335368"/>
                </a:lnTo>
                <a:lnTo>
                  <a:pt x="223232" y="1300716"/>
                </a:lnTo>
                <a:lnTo>
                  <a:pt x="188579" y="1263804"/>
                </a:lnTo>
                <a:lnTo>
                  <a:pt x="156679" y="1225025"/>
                </a:lnTo>
                <a:lnTo>
                  <a:pt x="127580" y="1184503"/>
                </a:lnTo>
                <a:lnTo>
                  <a:pt x="101334" y="1142363"/>
                </a:lnTo>
                <a:lnTo>
                  <a:pt x="77990" y="1098730"/>
                </a:lnTo>
                <a:lnTo>
                  <a:pt x="57597" y="1053729"/>
                </a:lnTo>
                <a:lnTo>
                  <a:pt x="40205" y="1007484"/>
                </a:lnTo>
                <a:lnTo>
                  <a:pt x="25863" y="960120"/>
                </a:lnTo>
                <a:lnTo>
                  <a:pt x="14622" y="911763"/>
                </a:lnTo>
                <a:lnTo>
                  <a:pt x="6532" y="862536"/>
                </a:lnTo>
                <a:lnTo>
                  <a:pt x="1641" y="812565"/>
                </a:lnTo>
                <a:lnTo>
                  <a:pt x="0" y="761974"/>
                </a:lnTo>
                <a:lnTo>
                  <a:pt x="1641" y="711388"/>
                </a:lnTo>
                <a:lnTo>
                  <a:pt x="6532" y="661411"/>
                </a:lnTo>
                <a:lnTo>
                  <a:pt x="14622" y="612185"/>
                </a:lnTo>
                <a:lnTo>
                  <a:pt x="25863" y="563827"/>
                </a:lnTo>
                <a:lnTo>
                  <a:pt x="40205" y="516463"/>
                </a:lnTo>
                <a:lnTo>
                  <a:pt x="57597" y="470219"/>
                </a:lnTo>
                <a:lnTo>
                  <a:pt x="77990" y="425217"/>
                </a:lnTo>
                <a:lnTo>
                  <a:pt x="101334" y="381584"/>
                </a:lnTo>
                <a:lnTo>
                  <a:pt x="127580" y="339445"/>
                </a:lnTo>
                <a:lnTo>
                  <a:pt x="156679" y="298923"/>
                </a:lnTo>
                <a:lnTo>
                  <a:pt x="188579" y="260143"/>
                </a:lnTo>
                <a:lnTo>
                  <a:pt x="223232" y="223232"/>
                </a:lnTo>
                <a:lnTo>
                  <a:pt x="260143" y="188579"/>
                </a:lnTo>
                <a:lnTo>
                  <a:pt x="298923" y="156679"/>
                </a:lnTo>
                <a:lnTo>
                  <a:pt x="339445" y="127580"/>
                </a:lnTo>
                <a:lnTo>
                  <a:pt x="381584" y="101334"/>
                </a:lnTo>
                <a:lnTo>
                  <a:pt x="425217" y="77990"/>
                </a:lnTo>
                <a:lnTo>
                  <a:pt x="470219" y="57597"/>
                </a:lnTo>
                <a:lnTo>
                  <a:pt x="516463" y="40205"/>
                </a:lnTo>
                <a:lnTo>
                  <a:pt x="563827" y="25863"/>
                </a:lnTo>
                <a:lnTo>
                  <a:pt x="612185" y="14622"/>
                </a:lnTo>
                <a:lnTo>
                  <a:pt x="661411" y="6532"/>
                </a:lnTo>
                <a:lnTo>
                  <a:pt x="711383" y="1641"/>
                </a:lnTo>
                <a:lnTo>
                  <a:pt x="761974" y="0"/>
                </a:lnTo>
                <a:lnTo>
                  <a:pt x="812565" y="1641"/>
                </a:lnTo>
                <a:lnTo>
                  <a:pt x="862536" y="6532"/>
                </a:lnTo>
                <a:lnTo>
                  <a:pt x="911763" y="14622"/>
                </a:lnTo>
                <a:lnTo>
                  <a:pt x="960120" y="25863"/>
                </a:lnTo>
                <a:lnTo>
                  <a:pt x="1007484" y="40205"/>
                </a:lnTo>
                <a:lnTo>
                  <a:pt x="1022046" y="45681"/>
                </a:lnTo>
                <a:lnTo>
                  <a:pt x="761974" y="45681"/>
                </a:lnTo>
                <a:lnTo>
                  <a:pt x="710118" y="47521"/>
                </a:lnTo>
                <a:lnTo>
                  <a:pt x="658972" y="52997"/>
                </a:lnTo>
                <a:lnTo>
                  <a:pt x="608686" y="62047"/>
                </a:lnTo>
                <a:lnTo>
                  <a:pt x="559413" y="74607"/>
                </a:lnTo>
                <a:lnTo>
                  <a:pt x="511302" y="90614"/>
                </a:lnTo>
                <a:lnTo>
                  <a:pt x="464505" y="110005"/>
                </a:lnTo>
                <a:lnTo>
                  <a:pt x="419173" y="132718"/>
                </a:lnTo>
                <a:lnTo>
                  <a:pt x="375457" y="158688"/>
                </a:lnTo>
                <a:lnTo>
                  <a:pt x="333508" y="187853"/>
                </a:lnTo>
                <a:lnTo>
                  <a:pt x="293476" y="220149"/>
                </a:lnTo>
                <a:lnTo>
                  <a:pt x="255514" y="255514"/>
                </a:lnTo>
                <a:lnTo>
                  <a:pt x="220149" y="293476"/>
                </a:lnTo>
                <a:lnTo>
                  <a:pt x="187853" y="333508"/>
                </a:lnTo>
                <a:lnTo>
                  <a:pt x="158688" y="375457"/>
                </a:lnTo>
                <a:lnTo>
                  <a:pt x="132718" y="419173"/>
                </a:lnTo>
                <a:lnTo>
                  <a:pt x="110005" y="464505"/>
                </a:lnTo>
                <a:lnTo>
                  <a:pt x="90614" y="511302"/>
                </a:lnTo>
                <a:lnTo>
                  <a:pt x="74607" y="559413"/>
                </a:lnTo>
                <a:lnTo>
                  <a:pt x="62047" y="608686"/>
                </a:lnTo>
                <a:lnTo>
                  <a:pt x="52997" y="658972"/>
                </a:lnTo>
                <a:lnTo>
                  <a:pt x="47521" y="710118"/>
                </a:lnTo>
                <a:lnTo>
                  <a:pt x="45681" y="761974"/>
                </a:lnTo>
                <a:lnTo>
                  <a:pt x="47521" y="813829"/>
                </a:lnTo>
                <a:lnTo>
                  <a:pt x="52997" y="864976"/>
                </a:lnTo>
                <a:lnTo>
                  <a:pt x="62047" y="915261"/>
                </a:lnTo>
                <a:lnTo>
                  <a:pt x="74607" y="964534"/>
                </a:lnTo>
                <a:lnTo>
                  <a:pt x="90614" y="1012645"/>
                </a:lnTo>
                <a:lnTo>
                  <a:pt x="110005" y="1059442"/>
                </a:lnTo>
                <a:lnTo>
                  <a:pt x="132718" y="1104774"/>
                </a:lnTo>
                <a:lnTo>
                  <a:pt x="158688" y="1148490"/>
                </a:lnTo>
                <a:lnTo>
                  <a:pt x="187853" y="1190440"/>
                </a:lnTo>
                <a:lnTo>
                  <a:pt x="220149" y="1230471"/>
                </a:lnTo>
                <a:lnTo>
                  <a:pt x="255514" y="1268434"/>
                </a:lnTo>
                <a:lnTo>
                  <a:pt x="293476" y="1303798"/>
                </a:lnTo>
                <a:lnTo>
                  <a:pt x="333508" y="1336095"/>
                </a:lnTo>
                <a:lnTo>
                  <a:pt x="375457" y="1365259"/>
                </a:lnTo>
                <a:lnTo>
                  <a:pt x="419173" y="1391230"/>
                </a:lnTo>
                <a:lnTo>
                  <a:pt x="464505" y="1413942"/>
                </a:lnTo>
                <a:lnTo>
                  <a:pt x="511302" y="1433333"/>
                </a:lnTo>
                <a:lnTo>
                  <a:pt x="559413" y="1449341"/>
                </a:lnTo>
                <a:lnTo>
                  <a:pt x="608686" y="1461901"/>
                </a:lnTo>
                <a:lnTo>
                  <a:pt x="658972" y="1470950"/>
                </a:lnTo>
                <a:lnTo>
                  <a:pt x="710118" y="1476426"/>
                </a:lnTo>
                <a:lnTo>
                  <a:pt x="761974" y="1478266"/>
                </a:lnTo>
                <a:lnTo>
                  <a:pt x="1022046" y="1478266"/>
                </a:lnTo>
                <a:lnTo>
                  <a:pt x="1007484" y="1483743"/>
                </a:lnTo>
                <a:lnTo>
                  <a:pt x="960120" y="1498084"/>
                </a:lnTo>
                <a:lnTo>
                  <a:pt x="911763" y="1509325"/>
                </a:lnTo>
                <a:lnTo>
                  <a:pt x="862536" y="1517416"/>
                </a:lnTo>
                <a:lnTo>
                  <a:pt x="812565" y="1522306"/>
                </a:lnTo>
                <a:lnTo>
                  <a:pt x="761974" y="1523948"/>
                </a:lnTo>
                <a:close/>
              </a:path>
              <a:path w="1524000" h="1524000">
                <a:moveTo>
                  <a:pt x="1022046" y="1478266"/>
                </a:moveTo>
                <a:lnTo>
                  <a:pt x="761974" y="1478266"/>
                </a:lnTo>
                <a:lnTo>
                  <a:pt x="813829" y="1476426"/>
                </a:lnTo>
                <a:lnTo>
                  <a:pt x="864976" y="1470950"/>
                </a:lnTo>
                <a:lnTo>
                  <a:pt x="915261" y="1461901"/>
                </a:lnTo>
                <a:lnTo>
                  <a:pt x="964534" y="1449341"/>
                </a:lnTo>
                <a:lnTo>
                  <a:pt x="1012645" y="1433333"/>
                </a:lnTo>
                <a:lnTo>
                  <a:pt x="1059442" y="1413942"/>
                </a:lnTo>
                <a:lnTo>
                  <a:pt x="1104774" y="1391230"/>
                </a:lnTo>
                <a:lnTo>
                  <a:pt x="1148490" y="1365259"/>
                </a:lnTo>
                <a:lnTo>
                  <a:pt x="1190440" y="1336095"/>
                </a:lnTo>
                <a:lnTo>
                  <a:pt x="1230471" y="1303798"/>
                </a:lnTo>
                <a:lnTo>
                  <a:pt x="1268434" y="1268434"/>
                </a:lnTo>
                <a:lnTo>
                  <a:pt x="1303798" y="1230471"/>
                </a:lnTo>
                <a:lnTo>
                  <a:pt x="1336095" y="1190440"/>
                </a:lnTo>
                <a:lnTo>
                  <a:pt x="1365259" y="1148490"/>
                </a:lnTo>
                <a:lnTo>
                  <a:pt x="1391230" y="1104774"/>
                </a:lnTo>
                <a:lnTo>
                  <a:pt x="1413942" y="1059442"/>
                </a:lnTo>
                <a:lnTo>
                  <a:pt x="1433333" y="1012645"/>
                </a:lnTo>
                <a:lnTo>
                  <a:pt x="1449341" y="964534"/>
                </a:lnTo>
                <a:lnTo>
                  <a:pt x="1461901" y="915261"/>
                </a:lnTo>
                <a:lnTo>
                  <a:pt x="1470950" y="864976"/>
                </a:lnTo>
                <a:lnTo>
                  <a:pt x="1476426" y="813829"/>
                </a:lnTo>
                <a:lnTo>
                  <a:pt x="1478266" y="761974"/>
                </a:lnTo>
                <a:lnTo>
                  <a:pt x="1476426" y="710118"/>
                </a:lnTo>
                <a:lnTo>
                  <a:pt x="1470950" y="658972"/>
                </a:lnTo>
                <a:lnTo>
                  <a:pt x="1461901" y="608686"/>
                </a:lnTo>
                <a:lnTo>
                  <a:pt x="1449341" y="559413"/>
                </a:lnTo>
                <a:lnTo>
                  <a:pt x="1433333" y="511302"/>
                </a:lnTo>
                <a:lnTo>
                  <a:pt x="1413942" y="464505"/>
                </a:lnTo>
                <a:lnTo>
                  <a:pt x="1391230" y="419173"/>
                </a:lnTo>
                <a:lnTo>
                  <a:pt x="1365259" y="375457"/>
                </a:lnTo>
                <a:lnTo>
                  <a:pt x="1336095" y="333508"/>
                </a:lnTo>
                <a:lnTo>
                  <a:pt x="1303798" y="293476"/>
                </a:lnTo>
                <a:lnTo>
                  <a:pt x="1268434" y="255514"/>
                </a:lnTo>
                <a:lnTo>
                  <a:pt x="1230471" y="220149"/>
                </a:lnTo>
                <a:lnTo>
                  <a:pt x="1190440" y="187853"/>
                </a:lnTo>
                <a:lnTo>
                  <a:pt x="1148490" y="158688"/>
                </a:lnTo>
                <a:lnTo>
                  <a:pt x="1104774" y="132718"/>
                </a:lnTo>
                <a:lnTo>
                  <a:pt x="1059442" y="110005"/>
                </a:lnTo>
                <a:lnTo>
                  <a:pt x="1012645" y="90614"/>
                </a:lnTo>
                <a:lnTo>
                  <a:pt x="964534" y="74607"/>
                </a:lnTo>
                <a:lnTo>
                  <a:pt x="915261" y="62047"/>
                </a:lnTo>
                <a:lnTo>
                  <a:pt x="864976" y="52997"/>
                </a:lnTo>
                <a:lnTo>
                  <a:pt x="813829" y="47521"/>
                </a:lnTo>
                <a:lnTo>
                  <a:pt x="761974" y="45681"/>
                </a:lnTo>
                <a:lnTo>
                  <a:pt x="1022046" y="45681"/>
                </a:lnTo>
                <a:lnTo>
                  <a:pt x="1098730" y="77990"/>
                </a:lnTo>
                <a:lnTo>
                  <a:pt x="1142363" y="101334"/>
                </a:lnTo>
                <a:lnTo>
                  <a:pt x="1184503" y="127580"/>
                </a:lnTo>
                <a:lnTo>
                  <a:pt x="1225025" y="156679"/>
                </a:lnTo>
                <a:lnTo>
                  <a:pt x="1263804" y="188579"/>
                </a:lnTo>
                <a:lnTo>
                  <a:pt x="1300716" y="223232"/>
                </a:lnTo>
                <a:lnTo>
                  <a:pt x="1335368" y="260207"/>
                </a:lnTo>
                <a:lnTo>
                  <a:pt x="1367269" y="299028"/>
                </a:lnTo>
                <a:lnTo>
                  <a:pt x="1396367" y="339573"/>
                </a:lnTo>
                <a:lnTo>
                  <a:pt x="1422613" y="381720"/>
                </a:lnTo>
                <a:lnTo>
                  <a:pt x="1445957" y="425347"/>
                </a:lnTo>
                <a:lnTo>
                  <a:pt x="1466350" y="470333"/>
                </a:lnTo>
                <a:lnTo>
                  <a:pt x="1483743" y="516556"/>
                </a:lnTo>
                <a:lnTo>
                  <a:pt x="1498084" y="563895"/>
                </a:lnTo>
                <a:lnTo>
                  <a:pt x="1509325" y="612227"/>
                </a:lnTo>
                <a:lnTo>
                  <a:pt x="1517416" y="661433"/>
                </a:lnTo>
                <a:lnTo>
                  <a:pt x="1522306" y="711388"/>
                </a:lnTo>
                <a:lnTo>
                  <a:pt x="1523948" y="761974"/>
                </a:lnTo>
                <a:lnTo>
                  <a:pt x="1522306" y="812565"/>
                </a:lnTo>
                <a:lnTo>
                  <a:pt x="1517416" y="862536"/>
                </a:lnTo>
                <a:lnTo>
                  <a:pt x="1509325" y="911763"/>
                </a:lnTo>
                <a:lnTo>
                  <a:pt x="1498084" y="960120"/>
                </a:lnTo>
                <a:lnTo>
                  <a:pt x="1483743" y="1007484"/>
                </a:lnTo>
                <a:lnTo>
                  <a:pt x="1466350" y="1053729"/>
                </a:lnTo>
                <a:lnTo>
                  <a:pt x="1445957" y="1098730"/>
                </a:lnTo>
                <a:lnTo>
                  <a:pt x="1422613" y="1142363"/>
                </a:lnTo>
                <a:lnTo>
                  <a:pt x="1396367" y="1184503"/>
                </a:lnTo>
                <a:lnTo>
                  <a:pt x="1367269" y="1225025"/>
                </a:lnTo>
                <a:lnTo>
                  <a:pt x="1335368" y="1263804"/>
                </a:lnTo>
                <a:lnTo>
                  <a:pt x="1300716" y="1300716"/>
                </a:lnTo>
                <a:lnTo>
                  <a:pt x="1263804" y="1335368"/>
                </a:lnTo>
                <a:lnTo>
                  <a:pt x="1225025" y="1367269"/>
                </a:lnTo>
                <a:lnTo>
                  <a:pt x="1184503" y="1396367"/>
                </a:lnTo>
                <a:lnTo>
                  <a:pt x="1142363" y="1422613"/>
                </a:lnTo>
                <a:lnTo>
                  <a:pt x="1098730" y="1445957"/>
                </a:lnTo>
                <a:lnTo>
                  <a:pt x="1053729" y="1466350"/>
                </a:lnTo>
                <a:lnTo>
                  <a:pt x="1022046" y="1478266"/>
                </a:lnTo>
                <a:close/>
              </a:path>
            </a:pathLst>
          </a:custGeom>
          <a:solidFill>
            <a:srgbClr val="D60400"/>
          </a:solidFill>
        </p:spPr>
        <p:txBody>
          <a:bodyPr wrap="square" lIns="0" tIns="0" rIns="0" bIns="0" rtlCol="0"/>
          <a:lstStyle/>
          <a:p>
            <a:endParaRPr sz="2300" dirty="0">
              <a:latin typeface="+mj-lt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880176" y="4108708"/>
            <a:ext cx="4000500" cy="954333"/>
          </a:xfrm>
          <a:prstGeom prst="rect">
            <a:avLst/>
          </a:prstGeom>
        </p:spPr>
        <p:txBody>
          <a:bodyPr vert="horz" wrap="square" lIns="0" tIns="15082" rIns="0" bIns="0" rtlCol="0">
            <a:spAutoFit/>
          </a:bodyPr>
          <a:lstStyle/>
          <a:p>
            <a:pPr marL="15875" marR="6350" indent="49211" algn="ctr">
              <a:lnSpc>
                <a:spcPct val="113300"/>
              </a:lnSpc>
              <a:spcBef>
                <a:spcPts val="119"/>
              </a:spcBef>
            </a:pPr>
            <a:r>
              <a:rPr spc="-82" dirty="0">
                <a:solidFill>
                  <a:srgbClr val="182132"/>
                </a:solidFill>
                <a:latin typeface="+mj-lt"/>
                <a:cs typeface="Lucida Sans"/>
              </a:rPr>
              <a:t>Scalpel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06" dirty="0">
                <a:solidFill>
                  <a:srgbClr val="182132"/>
                </a:solidFill>
                <a:latin typeface="+mj-lt"/>
                <a:cs typeface="Lucida Sans"/>
              </a:rPr>
              <a:t>blade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94" dirty="0">
                <a:solidFill>
                  <a:srgbClr val="182132"/>
                </a:solidFill>
                <a:latin typeface="+mj-lt"/>
                <a:cs typeface="Lucida Sans"/>
              </a:rPr>
              <a:t>injuries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56" dirty="0">
                <a:solidFill>
                  <a:srgbClr val="182132"/>
                </a:solidFill>
                <a:latin typeface="+mj-lt"/>
                <a:cs typeface="Lucida Sans"/>
              </a:rPr>
              <a:t>are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68" dirty="0">
                <a:solidFill>
                  <a:srgbClr val="182132"/>
                </a:solidFill>
                <a:latin typeface="+mj-lt"/>
                <a:cs typeface="Lucida Sans"/>
              </a:rPr>
              <a:t>the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19" dirty="0">
                <a:solidFill>
                  <a:srgbClr val="182132"/>
                </a:solidFill>
                <a:latin typeface="+mj-lt"/>
                <a:cs typeface="Lucida Sans"/>
              </a:rPr>
              <a:t>second</a:t>
            </a:r>
            <a:r>
              <a:rPr spc="-244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25" dirty="0">
                <a:solidFill>
                  <a:srgbClr val="182132"/>
                </a:solidFill>
                <a:latin typeface="+mj-lt"/>
                <a:cs typeface="Lucida Sans"/>
              </a:rPr>
              <a:t>most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50" dirty="0">
                <a:solidFill>
                  <a:srgbClr val="182132"/>
                </a:solidFill>
                <a:latin typeface="+mj-lt"/>
                <a:cs typeface="Lucida Sans"/>
              </a:rPr>
              <a:t>common </a:t>
            </a:r>
            <a:r>
              <a:rPr spc="-63" dirty="0">
                <a:solidFill>
                  <a:srgbClr val="182132"/>
                </a:solidFill>
                <a:latin typeface="+mj-lt"/>
                <a:cs typeface="Lucida Sans"/>
              </a:rPr>
              <a:t>type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87" dirty="0">
                <a:solidFill>
                  <a:srgbClr val="182132"/>
                </a:solidFill>
                <a:latin typeface="+mj-lt"/>
                <a:cs typeface="Lucida Sans"/>
              </a:rPr>
              <a:t>of</a:t>
            </a:r>
            <a:r>
              <a:rPr spc="-244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19" dirty="0">
                <a:solidFill>
                  <a:srgbClr val="182132"/>
                </a:solidFill>
                <a:latin typeface="+mj-lt"/>
                <a:cs typeface="Lucida Sans"/>
              </a:rPr>
              <a:t>sharps</a:t>
            </a:r>
            <a:r>
              <a:rPr spc="-244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00" dirty="0">
                <a:solidFill>
                  <a:srgbClr val="182132"/>
                </a:solidFill>
                <a:latin typeface="+mj-lt"/>
                <a:cs typeface="Lucida Sans"/>
              </a:rPr>
              <a:t>injury</a:t>
            </a:r>
            <a:r>
              <a:rPr lang="en-AU" spc="-100" dirty="0">
                <a:solidFill>
                  <a:srgbClr val="182132"/>
                </a:solidFill>
                <a:latin typeface="+mj-lt"/>
                <a:cs typeface="Lucida Sans"/>
              </a:rPr>
              <a:t> in the OR, accounting for 17% of sharps injuries [1]</a:t>
            </a:r>
            <a:endParaRPr dirty="0">
              <a:latin typeface="+mj-lt"/>
              <a:cs typeface="Lucida Sans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8052332" y="2560074"/>
            <a:ext cx="1238250" cy="7854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">
              <a:spcBef>
                <a:spcPts val="125"/>
              </a:spcBef>
            </a:pPr>
            <a:r>
              <a:rPr lang="en-AU" sz="5000" dirty="0">
                <a:solidFill>
                  <a:schemeClr val="accent1"/>
                </a:solidFill>
                <a:latin typeface="+mj-lt"/>
                <a:cs typeface="Arial Narrow"/>
              </a:rPr>
              <a:t>8%</a:t>
            </a:r>
            <a:endParaRPr sz="5000" dirty="0">
              <a:solidFill>
                <a:schemeClr val="accent1"/>
              </a:solidFill>
              <a:latin typeface="+mj-lt"/>
              <a:cs typeface="Arial Narrow"/>
            </a:endParaRPr>
          </a:p>
        </p:txBody>
      </p:sp>
      <p:sp>
        <p:nvSpPr>
          <p:cNvPr id="23" name="object 5"/>
          <p:cNvSpPr/>
          <p:nvPr/>
        </p:nvSpPr>
        <p:spPr>
          <a:xfrm>
            <a:off x="1927926" y="189331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1974" y="1523948"/>
                </a:moveTo>
                <a:lnTo>
                  <a:pt x="711383" y="1522306"/>
                </a:lnTo>
                <a:lnTo>
                  <a:pt x="661411" y="1517416"/>
                </a:lnTo>
                <a:lnTo>
                  <a:pt x="612185" y="1509325"/>
                </a:lnTo>
                <a:lnTo>
                  <a:pt x="563827" y="1498084"/>
                </a:lnTo>
                <a:lnTo>
                  <a:pt x="516463" y="1483743"/>
                </a:lnTo>
                <a:lnTo>
                  <a:pt x="470219" y="1466350"/>
                </a:lnTo>
                <a:lnTo>
                  <a:pt x="425217" y="1445957"/>
                </a:lnTo>
                <a:lnTo>
                  <a:pt x="381584" y="1422613"/>
                </a:lnTo>
                <a:lnTo>
                  <a:pt x="339445" y="1396367"/>
                </a:lnTo>
                <a:lnTo>
                  <a:pt x="298923" y="1367269"/>
                </a:lnTo>
                <a:lnTo>
                  <a:pt x="260143" y="1335368"/>
                </a:lnTo>
                <a:lnTo>
                  <a:pt x="223232" y="1300716"/>
                </a:lnTo>
                <a:lnTo>
                  <a:pt x="188579" y="1263804"/>
                </a:lnTo>
                <a:lnTo>
                  <a:pt x="156679" y="1225025"/>
                </a:lnTo>
                <a:lnTo>
                  <a:pt x="127580" y="1184503"/>
                </a:lnTo>
                <a:lnTo>
                  <a:pt x="101334" y="1142363"/>
                </a:lnTo>
                <a:lnTo>
                  <a:pt x="77990" y="1098730"/>
                </a:lnTo>
                <a:lnTo>
                  <a:pt x="57597" y="1053729"/>
                </a:lnTo>
                <a:lnTo>
                  <a:pt x="40205" y="1007484"/>
                </a:lnTo>
                <a:lnTo>
                  <a:pt x="25863" y="960120"/>
                </a:lnTo>
                <a:lnTo>
                  <a:pt x="14622" y="911763"/>
                </a:lnTo>
                <a:lnTo>
                  <a:pt x="6532" y="862536"/>
                </a:lnTo>
                <a:lnTo>
                  <a:pt x="1641" y="812565"/>
                </a:lnTo>
                <a:lnTo>
                  <a:pt x="0" y="761974"/>
                </a:lnTo>
                <a:lnTo>
                  <a:pt x="1641" y="711388"/>
                </a:lnTo>
                <a:lnTo>
                  <a:pt x="6532" y="661411"/>
                </a:lnTo>
                <a:lnTo>
                  <a:pt x="14622" y="612185"/>
                </a:lnTo>
                <a:lnTo>
                  <a:pt x="25863" y="563827"/>
                </a:lnTo>
                <a:lnTo>
                  <a:pt x="40205" y="516463"/>
                </a:lnTo>
                <a:lnTo>
                  <a:pt x="57597" y="470219"/>
                </a:lnTo>
                <a:lnTo>
                  <a:pt x="77990" y="425217"/>
                </a:lnTo>
                <a:lnTo>
                  <a:pt x="101334" y="381584"/>
                </a:lnTo>
                <a:lnTo>
                  <a:pt x="127580" y="339445"/>
                </a:lnTo>
                <a:lnTo>
                  <a:pt x="156679" y="298923"/>
                </a:lnTo>
                <a:lnTo>
                  <a:pt x="188579" y="260143"/>
                </a:lnTo>
                <a:lnTo>
                  <a:pt x="223232" y="223232"/>
                </a:lnTo>
                <a:lnTo>
                  <a:pt x="260143" y="188579"/>
                </a:lnTo>
                <a:lnTo>
                  <a:pt x="298923" y="156679"/>
                </a:lnTo>
                <a:lnTo>
                  <a:pt x="339445" y="127580"/>
                </a:lnTo>
                <a:lnTo>
                  <a:pt x="381584" y="101334"/>
                </a:lnTo>
                <a:lnTo>
                  <a:pt x="425217" y="77990"/>
                </a:lnTo>
                <a:lnTo>
                  <a:pt x="470219" y="57597"/>
                </a:lnTo>
                <a:lnTo>
                  <a:pt x="516463" y="40205"/>
                </a:lnTo>
                <a:lnTo>
                  <a:pt x="563827" y="25863"/>
                </a:lnTo>
                <a:lnTo>
                  <a:pt x="612185" y="14622"/>
                </a:lnTo>
                <a:lnTo>
                  <a:pt x="661411" y="6532"/>
                </a:lnTo>
                <a:lnTo>
                  <a:pt x="711383" y="1641"/>
                </a:lnTo>
                <a:lnTo>
                  <a:pt x="761974" y="0"/>
                </a:lnTo>
                <a:lnTo>
                  <a:pt x="812565" y="1641"/>
                </a:lnTo>
                <a:lnTo>
                  <a:pt x="862536" y="6532"/>
                </a:lnTo>
                <a:lnTo>
                  <a:pt x="911763" y="14622"/>
                </a:lnTo>
                <a:lnTo>
                  <a:pt x="960120" y="25863"/>
                </a:lnTo>
                <a:lnTo>
                  <a:pt x="1007484" y="40205"/>
                </a:lnTo>
                <a:lnTo>
                  <a:pt x="1022046" y="45681"/>
                </a:lnTo>
                <a:lnTo>
                  <a:pt x="761974" y="45681"/>
                </a:lnTo>
                <a:lnTo>
                  <a:pt x="710118" y="47521"/>
                </a:lnTo>
                <a:lnTo>
                  <a:pt x="658972" y="52997"/>
                </a:lnTo>
                <a:lnTo>
                  <a:pt x="608686" y="62047"/>
                </a:lnTo>
                <a:lnTo>
                  <a:pt x="559413" y="74607"/>
                </a:lnTo>
                <a:lnTo>
                  <a:pt x="511302" y="90614"/>
                </a:lnTo>
                <a:lnTo>
                  <a:pt x="464505" y="110005"/>
                </a:lnTo>
                <a:lnTo>
                  <a:pt x="419173" y="132718"/>
                </a:lnTo>
                <a:lnTo>
                  <a:pt x="375457" y="158688"/>
                </a:lnTo>
                <a:lnTo>
                  <a:pt x="333508" y="187853"/>
                </a:lnTo>
                <a:lnTo>
                  <a:pt x="293476" y="220149"/>
                </a:lnTo>
                <a:lnTo>
                  <a:pt x="255514" y="255514"/>
                </a:lnTo>
                <a:lnTo>
                  <a:pt x="220149" y="293476"/>
                </a:lnTo>
                <a:lnTo>
                  <a:pt x="187853" y="333508"/>
                </a:lnTo>
                <a:lnTo>
                  <a:pt x="158688" y="375457"/>
                </a:lnTo>
                <a:lnTo>
                  <a:pt x="132718" y="419173"/>
                </a:lnTo>
                <a:lnTo>
                  <a:pt x="110005" y="464505"/>
                </a:lnTo>
                <a:lnTo>
                  <a:pt x="90614" y="511302"/>
                </a:lnTo>
                <a:lnTo>
                  <a:pt x="74607" y="559413"/>
                </a:lnTo>
                <a:lnTo>
                  <a:pt x="62047" y="608686"/>
                </a:lnTo>
                <a:lnTo>
                  <a:pt x="52997" y="658972"/>
                </a:lnTo>
                <a:lnTo>
                  <a:pt x="47521" y="710118"/>
                </a:lnTo>
                <a:lnTo>
                  <a:pt x="45681" y="761974"/>
                </a:lnTo>
                <a:lnTo>
                  <a:pt x="47521" y="813829"/>
                </a:lnTo>
                <a:lnTo>
                  <a:pt x="52997" y="864976"/>
                </a:lnTo>
                <a:lnTo>
                  <a:pt x="62047" y="915261"/>
                </a:lnTo>
                <a:lnTo>
                  <a:pt x="74607" y="964534"/>
                </a:lnTo>
                <a:lnTo>
                  <a:pt x="90614" y="1012645"/>
                </a:lnTo>
                <a:lnTo>
                  <a:pt x="110005" y="1059442"/>
                </a:lnTo>
                <a:lnTo>
                  <a:pt x="132718" y="1104774"/>
                </a:lnTo>
                <a:lnTo>
                  <a:pt x="158688" y="1148490"/>
                </a:lnTo>
                <a:lnTo>
                  <a:pt x="187853" y="1190440"/>
                </a:lnTo>
                <a:lnTo>
                  <a:pt x="220149" y="1230471"/>
                </a:lnTo>
                <a:lnTo>
                  <a:pt x="255514" y="1268434"/>
                </a:lnTo>
                <a:lnTo>
                  <a:pt x="293476" y="1303798"/>
                </a:lnTo>
                <a:lnTo>
                  <a:pt x="333508" y="1336095"/>
                </a:lnTo>
                <a:lnTo>
                  <a:pt x="375457" y="1365259"/>
                </a:lnTo>
                <a:lnTo>
                  <a:pt x="419173" y="1391230"/>
                </a:lnTo>
                <a:lnTo>
                  <a:pt x="464505" y="1413942"/>
                </a:lnTo>
                <a:lnTo>
                  <a:pt x="511302" y="1433333"/>
                </a:lnTo>
                <a:lnTo>
                  <a:pt x="559413" y="1449341"/>
                </a:lnTo>
                <a:lnTo>
                  <a:pt x="608686" y="1461901"/>
                </a:lnTo>
                <a:lnTo>
                  <a:pt x="658972" y="1470950"/>
                </a:lnTo>
                <a:lnTo>
                  <a:pt x="710118" y="1476426"/>
                </a:lnTo>
                <a:lnTo>
                  <a:pt x="761974" y="1478266"/>
                </a:lnTo>
                <a:lnTo>
                  <a:pt x="1022046" y="1478266"/>
                </a:lnTo>
                <a:lnTo>
                  <a:pt x="1007484" y="1483743"/>
                </a:lnTo>
                <a:lnTo>
                  <a:pt x="960120" y="1498084"/>
                </a:lnTo>
                <a:lnTo>
                  <a:pt x="911763" y="1509325"/>
                </a:lnTo>
                <a:lnTo>
                  <a:pt x="862536" y="1517416"/>
                </a:lnTo>
                <a:lnTo>
                  <a:pt x="812565" y="1522306"/>
                </a:lnTo>
                <a:lnTo>
                  <a:pt x="761974" y="1523948"/>
                </a:lnTo>
                <a:close/>
              </a:path>
              <a:path w="1524000" h="1524000">
                <a:moveTo>
                  <a:pt x="1022046" y="1478266"/>
                </a:moveTo>
                <a:lnTo>
                  <a:pt x="761974" y="1478266"/>
                </a:lnTo>
                <a:lnTo>
                  <a:pt x="813829" y="1476426"/>
                </a:lnTo>
                <a:lnTo>
                  <a:pt x="864976" y="1470950"/>
                </a:lnTo>
                <a:lnTo>
                  <a:pt x="915261" y="1461901"/>
                </a:lnTo>
                <a:lnTo>
                  <a:pt x="964534" y="1449341"/>
                </a:lnTo>
                <a:lnTo>
                  <a:pt x="1012645" y="1433333"/>
                </a:lnTo>
                <a:lnTo>
                  <a:pt x="1059442" y="1413942"/>
                </a:lnTo>
                <a:lnTo>
                  <a:pt x="1104774" y="1391230"/>
                </a:lnTo>
                <a:lnTo>
                  <a:pt x="1148490" y="1365259"/>
                </a:lnTo>
                <a:lnTo>
                  <a:pt x="1190440" y="1336095"/>
                </a:lnTo>
                <a:lnTo>
                  <a:pt x="1230471" y="1303798"/>
                </a:lnTo>
                <a:lnTo>
                  <a:pt x="1268434" y="1268434"/>
                </a:lnTo>
                <a:lnTo>
                  <a:pt x="1303798" y="1230471"/>
                </a:lnTo>
                <a:lnTo>
                  <a:pt x="1336095" y="1190440"/>
                </a:lnTo>
                <a:lnTo>
                  <a:pt x="1365259" y="1148490"/>
                </a:lnTo>
                <a:lnTo>
                  <a:pt x="1391230" y="1104774"/>
                </a:lnTo>
                <a:lnTo>
                  <a:pt x="1413942" y="1059442"/>
                </a:lnTo>
                <a:lnTo>
                  <a:pt x="1433333" y="1012645"/>
                </a:lnTo>
                <a:lnTo>
                  <a:pt x="1449341" y="964534"/>
                </a:lnTo>
                <a:lnTo>
                  <a:pt x="1461901" y="915261"/>
                </a:lnTo>
                <a:lnTo>
                  <a:pt x="1470950" y="864976"/>
                </a:lnTo>
                <a:lnTo>
                  <a:pt x="1476426" y="813829"/>
                </a:lnTo>
                <a:lnTo>
                  <a:pt x="1478266" y="761974"/>
                </a:lnTo>
                <a:lnTo>
                  <a:pt x="1476426" y="710118"/>
                </a:lnTo>
                <a:lnTo>
                  <a:pt x="1470950" y="658972"/>
                </a:lnTo>
                <a:lnTo>
                  <a:pt x="1461901" y="608686"/>
                </a:lnTo>
                <a:lnTo>
                  <a:pt x="1449341" y="559413"/>
                </a:lnTo>
                <a:lnTo>
                  <a:pt x="1433333" y="511302"/>
                </a:lnTo>
                <a:lnTo>
                  <a:pt x="1413942" y="464505"/>
                </a:lnTo>
                <a:lnTo>
                  <a:pt x="1391230" y="419173"/>
                </a:lnTo>
                <a:lnTo>
                  <a:pt x="1365259" y="375457"/>
                </a:lnTo>
                <a:lnTo>
                  <a:pt x="1336095" y="333508"/>
                </a:lnTo>
                <a:lnTo>
                  <a:pt x="1303798" y="293476"/>
                </a:lnTo>
                <a:lnTo>
                  <a:pt x="1268434" y="255514"/>
                </a:lnTo>
                <a:lnTo>
                  <a:pt x="1230471" y="220149"/>
                </a:lnTo>
                <a:lnTo>
                  <a:pt x="1190440" y="187853"/>
                </a:lnTo>
                <a:lnTo>
                  <a:pt x="1148490" y="158688"/>
                </a:lnTo>
                <a:lnTo>
                  <a:pt x="1104774" y="132718"/>
                </a:lnTo>
                <a:lnTo>
                  <a:pt x="1059442" y="110005"/>
                </a:lnTo>
                <a:lnTo>
                  <a:pt x="1012645" y="90614"/>
                </a:lnTo>
                <a:lnTo>
                  <a:pt x="964534" y="74607"/>
                </a:lnTo>
                <a:lnTo>
                  <a:pt x="915261" y="62047"/>
                </a:lnTo>
                <a:lnTo>
                  <a:pt x="864976" y="52997"/>
                </a:lnTo>
                <a:lnTo>
                  <a:pt x="813829" y="47521"/>
                </a:lnTo>
                <a:lnTo>
                  <a:pt x="761974" y="45681"/>
                </a:lnTo>
                <a:lnTo>
                  <a:pt x="1022046" y="45681"/>
                </a:lnTo>
                <a:lnTo>
                  <a:pt x="1098730" y="77990"/>
                </a:lnTo>
                <a:lnTo>
                  <a:pt x="1142363" y="101334"/>
                </a:lnTo>
                <a:lnTo>
                  <a:pt x="1184503" y="127580"/>
                </a:lnTo>
                <a:lnTo>
                  <a:pt x="1225025" y="156679"/>
                </a:lnTo>
                <a:lnTo>
                  <a:pt x="1263804" y="188579"/>
                </a:lnTo>
                <a:lnTo>
                  <a:pt x="1300716" y="223232"/>
                </a:lnTo>
                <a:lnTo>
                  <a:pt x="1335368" y="260207"/>
                </a:lnTo>
                <a:lnTo>
                  <a:pt x="1367269" y="299028"/>
                </a:lnTo>
                <a:lnTo>
                  <a:pt x="1396367" y="339573"/>
                </a:lnTo>
                <a:lnTo>
                  <a:pt x="1422613" y="381720"/>
                </a:lnTo>
                <a:lnTo>
                  <a:pt x="1445957" y="425347"/>
                </a:lnTo>
                <a:lnTo>
                  <a:pt x="1466350" y="470333"/>
                </a:lnTo>
                <a:lnTo>
                  <a:pt x="1483743" y="516556"/>
                </a:lnTo>
                <a:lnTo>
                  <a:pt x="1498084" y="563895"/>
                </a:lnTo>
                <a:lnTo>
                  <a:pt x="1509325" y="612227"/>
                </a:lnTo>
                <a:lnTo>
                  <a:pt x="1517416" y="661433"/>
                </a:lnTo>
                <a:lnTo>
                  <a:pt x="1522306" y="711388"/>
                </a:lnTo>
                <a:lnTo>
                  <a:pt x="1523948" y="761974"/>
                </a:lnTo>
                <a:lnTo>
                  <a:pt x="1522306" y="812565"/>
                </a:lnTo>
                <a:lnTo>
                  <a:pt x="1517416" y="862536"/>
                </a:lnTo>
                <a:lnTo>
                  <a:pt x="1509325" y="911763"/>
                </a:lnTo>
                <a:lnTo>
                  <a:pt x="1498084" y="960120"/>
                </a:lnTo>
                <a:lnTo>
                  <a:pt x="1483743" y="1007484"/>
                </a:lnTo>
                <a:lnTo>
                  <a:pt x="1466350" y="1053729"/>
                </a:lnTo>
                <a:lnTo>
                  <a:pt x="1445957" y="1098730"/>
                </a:lnTo>
                <a:lnTo>
                  <a:pt x="1422613" y="1142363"/>
                </a:lnTo>
                <a:lnTo>
                  <a:pt x="1396367" y="1184503"/>
                </a:lnTo>
                <a:lnTo>
                  <a:pt x="1367269" y="1225025"/>
                </a:lnTo>
                <a:lnTo>
                  <a:pt x="1335368" y="1263804"/>
                </a:lnTo>
                <a:lnTo>
                  <a:pt x="1300716" y="1300716"/>
                </a:lnTo>
                <a:lnTo>
                  <a:pt x="1263804" y="1335368"/>
                </a:lnTo>
                <a:lnTo>
                  <a:pt x="1225025" y="1367269"/>
                </a:lnTo>
                <a:lnTo>
                  <a:pt x="1184503" y="1396367"/>
                </a:lnTo>
                <a:lnTo>
                  <a:pt x="1142363" y="1422613"/>
                </a:lnTo>
                <a:lnTo>
                  <a:pt x="1098730" y="1445957"/>
                </a:lnTo>
                <a:lnTo>
                  <a:pt x="1053729" y="1466350"/>
                </a:lnTo>
                <a:lnTo>
                  <a:pt x="1022046" y="1478266"/>
                </a:lnTo>
                <a:close/>
              </a:path>
            </a:pathLst>
          </a:custGeom>
          <a:solidFill>
            <a:srgbClr val="D60400"/>
          </a:solidFill>
        </p:spPr>
        <p:txBody>
          <a:bodyPr wrap="square" lIns="0" tIns="0" rIns="0" bIns="0" rtlCol="0"/>
          <a:lstStyle/>
          <a:p>
            <a:endParaRPr sz="2300" dirty="0">
              <a:latin typeface="+mj-lt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2332738" y="2453110"/>
            <a:ext cx="123825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">
              <a:spcBef>
                <a:spcPts val="125"/>
              </a:spcBef>
            </a:pPr>
            <a:r>
              <a:rPr lang="en-AU" sz="4800" dirty="0">
                <a:solidFill>
                  <a:schemeClr val="accent1"/>
                </a:solidFill>
                <a:latin typeface="+mj-lt"/>
                <a:cs typeface="Arial Narrow"/>
              </a:rPr>
              <a:t>17%</a:t>
            </a:r>
            <a:endParaRPr sz="4800" dirty="0">
              <a:solidFill>
                <a:schemeClr val="accent1"/>
              </a:solidFill>
              <a:latin typeface="+mj-lt"/>
              <a:cs typeface="Arial Narrow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6712278" y="4108708"/>
            <a:ext cx="3442100" cy="641298"/>
          </a:xfrm>
          <a:prstGeom prst="rect">
            <a:avLst/>
          </a:prstGeom>
        </p:spPr>
        <p:txBody>
          <a:bodyPr vert="horz" wrap="square" lIns="0" tIns="15082" rIns="0" bIns="0" rtlCol="0">
            <a:spAutoFit/>
          </a:bodyPr>
          <a:lstStyle/>
          <a:p>
            <a:pPr marL="15875" marR="6350" indent="49211" algn="ctr">
              <a:lnSpc>
                <a:spcPct val="113300"/>
              </a:lnSpc>
              <a:spcBef>
                <a:spcPts val="119"/>
              </a:spcBef>
            </a:pPr>
            <a:r>
              <a:rPr spc="-82" dirty="0">
                <a:solidFill>
                  <a:srgbClr val="182132"/>
                </a:solidFill>
                <a:latin typeface="+mj-lt"/>
                <a:cs typeface="Lucida Sans"/>
              </a:rPr>
              <a:t>Scalpel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106" dirty="0">
                <a:solidFill>
                  <a:srgbClr val="182132"/>
                </a:solidFill>
                <a:latin typeface="+mj-lt"/>
                <a:cs typeface="Lucida Sans"/>
              </a:rPr>
              <a:t>blade</a:t>
            </a:r>
            <a:r>
              <a:rPr spc="-250" dirty="0">
                <a:solidFill>
                  <a:srgbClr val="182132"/>
                </a:solidFill>
                <a:latin typeface="+mj-lt"/>
                <a:cs typeface="Lucida Sans"/>
              </a:rPr>
              <a:t> </a:t>
            </a:r>
            <a:r>
              <a:rPr spc="-94" dirty="0">
                <a:solidFill>
                  <a:srgbClr val="182132"/>
                </a:solidFill>
                <a:latin typeface="+mj-lt"/>
                <a:cs typeface="Lucida Sans"/>
              </a:rPr>
              <a:t>injuries</a:t>
            </a:r>
            <a:r>
              <a:rPr lang="en-AU" spc="-94" dirty="0">
                <a:solidFill>
                  <a:srgbClr val="182132"/>
                </a:solidFill>
                <a:latin typeface="+mj-lt"/>
                <a:cs typeface="Lucida Sans"/>
              </a:rPr>
              <a:t> account for 8% of all sharps injuries in hospitals [2]</a:t>
            </a:r>
            <a:endParaRPr dirty="0">
              <a:latin typeface="+mj-lt"/>
              <a:cs typeface="Lucida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67E82-6934-4C93-AA2F-C51DC882E778}"/>
              </a:ext>
            </a:extLst>
          </p:cNvPr>
          <p:cNvSpPr txBox="1"/>
          <p:nvPr/>
        </p:nvSpPr>
        <p:spPr>
          <a:xfrm>
            <a:off x="5507188" y="5511849"/>
            <a:ext cx="6476999" cy="932949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1100" dirty="0"/>
              <a:t> [1] Jagger J, </a:t>
            </a:r>
            <a:r>
              <a:rPr lang="en-GB" sz="1100" dirty="0" err="1"/>
              <a:t>Berguer</a:t>
            </a:r>
            <a:r>
              <a:rPr lang="en-GB" sz="1100" dirty="0"/>
              <a:t> R, Phillips EK, et al. Increase in Sharps Injuries in Surgical Settings Versus Nonsurgical Settings After Passage of National Needlestick Legislation. AORN Journal 2011;93(3):322-30. </a:t>
            </a:r>
            <a:r>
              <a:rPr lang="en-GB" sz="1100" dirty="0" err="1"/>
              <a:t>doi</a:t>
            </a:r>
            <a:r>
              <a:rPr lang="en-GB" sz="1100" dirty="0"/>
              <a:t>: 10.1016/j.aorn.2011.01.001 </a:t>
            </a:r>
          </a:p>
          <a:p>
            <a:r>
              <a:rPr lang="en-GB" sz="1100" dirty="0"/>
              <a:t>[2] </a:t>
            </a:r>
            <a:r>
              <a:rPr lang="en-GB" sz="1100" dirty="0" err="1"/>
              <a:t>MassachusettsDepartmentofPublicHealth</a:t>
            </a:r>
            <a:r>
              <a:rPr lang="en-GB" sz="1100" dirty="0"/>
              <a:t>. Overview of sharps injuries among hospital workers in Massachusetts. Massachusetts sharps injury surveillance system,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2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8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3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3C95AC-F117-439B-82BA-272032D8D2F0}"/>
              </a:ext>
            </a:extLst>
          </p:cNvPr>
          <p:cNvSpPr txBox="1"/>
          <p:nvPr/>
        </p:nvSpPr>
        <p:spPr>
          <a:xfrm>
            <a:off x="5316835" y="5801560"/>
            <a:ext cx="6476999" cy="594394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1100" dirty="0"/>
              <a:t> [1] Eisenstein, H. C. and D. A. Smith (1992). "Epidemiology of reported sharps injuries in a tertiary care hospital." J Hosp Infect 20(4): 271-80.</a:t>
            </a:r>
          </a:p>
          <a:p>
            <a:r>
              <a:rPr lang="en-GB" sz="1100" dirty="0"/>
              <a:t>[2] Based on the data from a tertiary hospital in Queensland, Australia </a:t>
            </a:r>
            <a:r>
              <a:rPr lang="en-AU" sz="1100" dirty="0"/>
              <a:t>(2012-2014)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8D5BEE-74FE-4A00-88BF-C332065E5C77}"/>
              </a:ext>
            </a:extLst>
          </p:cNvPr>
          <p:cNvGrpSpPr/>
          <p:nvPr/>
        </p:nvGrpSpPr>
        <p:grpSpPr>
          <a:xfrm>
            <a:off x="2231136" y="1794003"/>
            <a:ext cx="6710948" cy="3727992"/>
            <a:chOff x="2488143" y="1942600"/>
            <a:chExt cx="6029857" cy="342797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38AF18D-73F4-47F2-A8BD-7A0B6F45E162}"/>
                </a:ext>
              </a:extLst>
            </p:cNvPr>
            <p:cNvSpPr/>
            <p:nvPr/>
          </p:nvSpPr>
          <p:spPr>
            <a:xfrm>
              <a:off x="3850607" y="3979124"/>
              <a:ext cx="676800" cy="677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013746F-BF03-4E2D-B9EA-73DA6E644D5A}"/>
                </a:ext>
              </a:extLst>
            </p:cNvPr>
            <p:cNvGrpSpPr/>
            <p:nvPr/>
          </p:nvGrpSpPr>
          <p:grpSpPr>
            <a:xfrm>
              <a:off x="5810799" y="1942600"/>
              <a:ext cx="2707200" cy="2707200"/>
              <a:chOff x="2498383" y="2102186"/>
              <a:chExt cx="2707200" cy="2707200"/>
            </a:xfrm>
            <a:solidFill>
              <a:schemeClr val="accent4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05B1015-44B6-4634-8FE2-E430D981DDB9}"/>
                  </a:ext>
                </a:extLst>
              </p:cNvPr>
              <p:cNvSpPr/>
              <p:nvPr/>
            </p:nvSpPr>
            <p:spPr>
              <a:xfrm>
                <a:off x="2498383" y="2102186"/>
                <a:ext cx="2707200" cy="2707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" name="object 11">
                <a:extLst>
                  <a:ext uri="{FF2B5EF4-FFF2-40B4-BE49-F238E27FC236}">
                    <a16:creationId xmlns:a16="http://schemas.microsoft.com/office/drawing/2014/main" xmlns="" id="{8CF8E67D-1921-49CB-9F3A-B07E55FD0CBF}"/>
                  </a:ext>
                </a:extLst>
              </p:cNvPr>
              <p:cNvSpPr txBox="1"/>
              <p:nvPr/>
            </p:nvSpPr>
            <p:spPr>
              <a:xfrm>
                <a:off x="3101411" y="2985572"/>
                <a:ext cx="1501143" cy="820540"/>
              </a:xfrm>
              <a:prstGeom prst="rect">
                <a:avLst/>
              </a:prstGeom>
              <a:noFill/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algn="ctr">
                  <a:spcBef>
                    <a:spcPts val="133"/>
                  </a:spcBef>
                </a:pPr>
                <a:r>
                  <a:rPr lang="en-AU" sz="6000" dirty="0">
                    <a:solidFill>
                      <a:schemeClr val="bg1"/>
                    </a:solidFill>
                    <a:latin typeface="Gill Sans MT" panose="020B0502020104020203" pitchFamily="34" charset="0"/>
                    <a:cs typeface="Arial Narrow"/>
                  </a:rPr>
                  <a:t>12.6</a:t>
                </a:r>
                <a:endParaRPr sz="6000" dirty="0">
                  <a:solidFill>
                    <a:schemeClr val="bg1"/>
                  </a:solidFill>
                  <a:latin typeface="Gill Sans MT" panose="020B0502020104020203" pitchFamily="34" charset="0"/>
                  <a:cs typeface="Arial Narrow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16896A0-1E26-4D5C-84CE-4C0BEF6E2E81}"/>
                </a:ext>
              </a:extLst>
            </p:cNvPr>
            <p:cNvSpPr txBox="1"/>
            <p:nvPr/>
          </p:nvSpPr>
          <p:spPr>
            <a:xfrm>
              <a:off x="5810799" y="4826086"/>
              <a:ext cx="2707201" cy="53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Incidents per 100,000 </a:t>
              </a:r>
              <a:b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scalpel blades used [2]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21892A9-7CB5-4605-89FA-7DFE4C55F2D6}"/>
                </a:ext>
              </a:extLst>
            </p:cNvPr>
            <p:cNvSpPr txBox="1"/>
            <p:nvPr/>
          </p:nvSpPr>
          <p:spPr>
            <a:xfrm>
              <a:off x="2488143" y="4832858"/>
              <a:ext cx="3537131" cy="53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Incidents per 100,000 disposable syringes + loose needles used [1]</a:t>
              </a: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xmlns="" id="{990D2441-E85A-4155-AEE6-1D983EE30CCD}"/>
                </a:ext>
              </a:extLst>
            </p:cNvPr>
            <p:cNvSpPr txBox="1"/>
            <p:nvPr/>
          </p:nvSpPr>
          <p:spPr>
            <a:xfrm>
              <a:off x="3905862" y="4155410"/>
              <a:ext cx="566285" cy="28345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algn="ctr">
                <a:spcBef>
                  <a:spcPts val="133"/>
                </a:spcBef>
              </a:pPr>
              <a:r>
                <a:rPr lang="en-AU" sz="2000" dirty="0">
                  <a:solidFill>
                    <a:schemeClr val="bg1"/>
                  </a:solidFill>
                  <a:latin typeface="Gill Sans MT" panose="020B0502020104020203" pitchFamily="34" charset="0"/>
                  <a:cs typeface="Arial Narrow"/>
                </a:rPr>
                <a:t>3.2</a:t>
              </a:r>
              <a:endParaRPr sz="2000" dirty="0">
                <a:solidFill>
                  <a:schemeClr val="bg1"/>
                </a:solidFill>
                <a:latin typeface="Gill Sans MT" panose="020B0502020104020203" pitchFamily="34" charset="0"/>
                <a:cs typeface="Arial Narrow"/>
              </a:endParaRPr>
            </a:p>
          </p:txBody>
        </p:sp>
      </p:grpSp>
      <p:sp>
        <p:nvSpPr>
          <p:cNvPr id="26" name="Google Shape;199;p30"/>
          <p:cNvSpPr/>
          <p:nvPr/>
        </p:nvSpPr>
        <p:spPr>
          <a:xfrm flipH="1">
            <a:off x="-821974" y="522075"/>
            <a:ext cx="9883677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0;p30"/>
          <p:cNvSpPr txBox="1"/>
          <p:nvPr/>
        </p:nvSpPr>
        <p:spPr>
          <a:xfrm>
            <a:off x="1282185" y="619875"/>
            <a:ext cx="7153835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Scalpel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Blade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1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8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3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06896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BD0BA4C-35AE-4FFA-9524-072C52F6CDDF}"/>
              </a:ext>
            </a:extLst>
          </p:cNvPr>
          <p:cNvGrpSpPr/>
          <p:nvPr/>
        </p:nvGrpSpPr>
        <p:grpSpPr>
          <a:xfrm>
            <a:off x="1989909" y="2386798"/>
            <a:ext cx="2560054" cy="2578527"/>
            <a:chOff x="1610112" y="2382602"/>
            <a:chExt cx="2637692" cy="226255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4886DD4B-34AA-4622-B810-C2B51D1EAD8F}"/>
                </a:ext>
              </a:extLst>
            </p:cNvPr>
            <p:cNvSpPr/>
            <p:nvPr/>
          </p:nvSpPr>
          <p:spPr>
            <a:xfrm>
              <a:off x="1610112" y="2382602"/>
              <a:ext cx="2637692" cy="226255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318A183-1977-4776-A588-7FEA15896E14}"/>
                </a:ext>
              </a:extLst>
            </p:cNvPr>
            <p:cNvSpPr txBox="1"/>
            <p:nvPr/>
          </p:nvSpPr>
          <p:spPr>
            <a:xfrm>
              <a:off x="1759429" y="2655166"/>
              <a:ext cx="2339057" cy="14853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UNCOMPLICATED</a:t>
              </a:r>
            </a:p>
            <a:p>
              <a:pPr algn="ctr"/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post-exposure management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85DF312-933D-4495-B920-FCF69B74D855}"/>
              </a:ext>
            </a:extLst>
          </p:cNvPr>
          <p:cNvGrpSpPr/>
          <p:nvPr/>
        </p:nvGrpSpPr>
        <p:grpSpPr>
          <a:xfrm>
            <a:off x="4886668" y="2384302"/>
            <a:ext cx="2570506" cy="2572951"/>
            <a:chOff x="4777154" y="2385420"/>
            <a:chExt cx="2637692" cy="229208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FD6DFD0-2001-4CE7-9142-6C66E1727B21}"/>
                </a:ext>
              </a:extLst>
            </p:cNvPr>
            <p:cNvSpPr/>
            <p:nvPr/>
          </p:nvSpPr>
          <p:spPr>
            <a:xfrm>
              <a:off x="4777154" y="2385420"/>
              <a:ext cx="2637692" cy="22920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5A62FCC-D811-4508-BDEA-21E2364F1287}"/>
                </a:ext>
              </a:extLst>
            </p:cNvPr>
            <p:cNvSpPr txBox="1"/>
            <p:nvPr/>
          </p:nvSpPr>
          <p:spPr>
            <a:xfrm>
              <a:off x="4988169" y="2655166"/>
              <a:ext cx="2215662" cy="149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COMPLICATED – </a:t>
              </a:r>
              <a:b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Surgery</a:t>
              </a: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surgery and rehabilitation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61D897A-DBE0-43F9-8467-A8198C91D323}"/>
              </a:ext>
            </a:extLst>
          </p:cNvPr>
          <p:cNvGrpSpPr/>
          <p:nvPr/>
        </p:nvGrpSpPr>
        <p:grpSpPr>
          <a:xfrm>
            <a:off x="7825538" y="2384302"/>
            <a:ext cx="2560816" cy="2575449"/>
            <a:chOff x="7944196" y="2382602"/>
            <a:chExt cx="2637692" cy="229490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422935A3-F2FB-4250-8535-8B3CC4611EB4}"/>
                </a:ext>
              </a:extLst>
            </p:cNvPr>
            <p:cNvSpPr/>
            <p:nvPr/>
          </p:nvSpPr>
          <p:spPr>
            <a:xfrm>
              <a:off x="7944196" y="2382602"/>
              <a:ext cx="2637692" cy="229490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97E54BD-3C05-4692-9C99-72F939970911}"/>
                </a:ext>
              </a:extLst>
            </p:cNvPr>
            <p:cNvSpPr txBox="1"/>
            <p:nvPr/>
          </p:nvSpPr>
          <p:spPr>
            <a:xfrm>
              <a:off x="8155211" y="2655166"/>
              <a:ext cx="2215662" cy="172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COMPLICATED – </a:t>
              </a:r>
              <a:b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Blood-borne Infection</a:t>
              </a: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ongoing/expensive treatment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52DFFAE-DC54-42B0-9700-FFE18BBE7AC0}"/>
              </a:ext>
            </a:extLst>
          </p:cNvPr>
          <p:cNvSpPr/>
          <p:nvPr/>
        </p:nvSpPr>
        <p:spPr>
          <a:xfrm>
            <a:off x="1610113" y="5144614"/>
            <a:ext cx="8971776" cy="117521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7A8935-8B44-4721-9493-C4A5EC44BECC}"/>
              </a:ext>
            </a:extLst>
          </p:cNvPr>
          <p:cNvSpPr txBox="1"/>
          <p:nvPr/>
        </p:nvSpPr>
        <p:spPr>
          <a:xfrm>
            <a:off x="2185440" y="5270547"/>
            <a:ext cx="782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PSYCHOLOGICAL DISTRESS &amp; ANXIETY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 consequence of both uncomplicated and complicated sharps injuries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83AEDE-F2B3-4C91-B823-A567E4B83153}"/>
              </a:ext>
            </a:extLst>
          </p:cNvPr>
          <p:cNvSpPr txBox="1"/>
          <p:nvPr/>
        </p:nvSpPr>
        <p:spPr>
          <a:xfrm>
            <a:off x="1298552" y="1632462"/>
            <a:ext cx="859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Potential consequences</a:t>
            </a:r>
            <a:endParaRPr lang="en-AU" sz="2000" b="1" i="1" dirty="0">
              <a:solidFill>
                <a:schemeClr val="accent1"/>
              </a:solidFill>
            </a:endParaRPr>
          </a:p>
        </p:txBody>
      </p:sp>
      <p:sp>
        <p:nvSpPr>
          <p:cNvPr id="24" name="Google Shape;199;p30"/>
          <p:cNvSpPr/>
          <p:nvPr/>
        </p:nvSpPr>
        <p:spPr>
          <a:xfrm flipH="1">
            <a:off x="-821974" y="522075"/>
            <a:ext cx="9883677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30"/>
          <p:cNvSpPr txBox="1"/>
          <p:nvPr/>
        </p:nvSpPr>
        <p:spPr>
          <a:xfrm>
            <a:off x="1282185" y="619875"/>
            <a:ext cx="7153835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Scalpel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Blade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40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2" y="522075"/>
            <a:ext cx="8776181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56766"/>
            <a:ext cx="7514343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32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BBI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AU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seroversions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8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3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06896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292B81-62A1-4F10-924A-320C7AD3387F}"/>
              </a:ext>
            </a:extLst>
          </p:cNvPr>
          <p:cNvSpPr txBox="1"/>
          <p:nvPr/>
        </p:nvSpPr>
        <p:spPr>
          <a:xfrm>
            <a:off x="4223767" y="6071780"/>
            <a:ext cx="7594608" cy="363562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US" altLang="en-US" sz="900" dirty="0"/>
              <a:t>[1] </a:t>
            </a:r>
            <a:r>
              <a:rPr lang="en-GB" sz="900" dirty="0" err="1"/>
              <a:t>Doebbeling</a:t>
            </a:r>
            <a:r>
              <a:rPr lang="en-GB" sz="900" dirty="0"/>
              <a:t> BN, Vaughn TE, McCoy KD, et al. Percutaneous injury, blood exposure, and adherence to standard precautions: are hospital-based health care providers still at risk? Clinical Infectious Diseases 2003;37(8):1006-13. </a:t>
            </a:r>
            <a:endParaRPr lang="en-US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59457" y="2654593"/>
            <a:ext cx="2036018" cy="2459528"/>
            <a:chOff x="1882234" y="2644367"/>
            <a:chExt cx="2036018" cy="2459528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xmlns="" id="{92C94197-A01F-45CB-9C88-AA991CEFA79F}"/>
                </a:ext>
              </a:extLst>
            </p:cNvPr>
            <p:cNvSpPr txBox="1"/>
            <p:nvPr/>
          </p:nvSpPr>
          <p:spPr>
            <a:xfrm>
              <a:off x="1882234" y="4600723"/>
              <a:ext cx="2036018" cy="503172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ctr">
                <a:lnSpc>
                  <a:spcPct val="113300"/>
                </a:lnSpc>
                <a:spcBef>
                  <a:spcPts val="127"/>
                </a:spcBef>
              </a:pPr>
              <a:r>
                <a:rPr sz="2800" spc="-107" dirty="0">
                  <a:latin typeface="Arial" panose="020B0604020202020204" pitchFamily="34" charset="0"/>
                  <a:cs typeface="Arial" panose="020B0604020202020204" pitchFamily="34" charset="0"/>
                </a:rPr>
                <a:t>1 in </a:t>
              </a:r>
              <a:r>
                <a:rPr sz="2800" spc="-113" dirty="0"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B3A18B6-C4E6-477C-A968-DA817CCC78DF}"/>
                </a:ext>
              </a:extLst>
            </p:cNvPr>
            <p:cNvGrpSpPr/>
            <p:nvPr/>
          </p:nvGrpSpPr>
          <p:grpSpPr>
            <a:xfrm>
              <a:off x="2055689" y="2644367"/>
              <a:ext cx="1689100" cy="1689100"/>
              <a:chOff x="728394" y="2217026"/>
              <a:chExt cx="1689100" cy="1689100"/>
            </a:xfrm>
          </p:grpSpPr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xmlns="" id="{90147C47-C35B-486A-A9DC-835401730531}"/>
                  </a:ext>
                </a:extLst>
              </p:cNvPr>
              <p:cNvSpPr/>
              <p:nvPr/>
            </p:nvSpPr>
            <p:spPr>
              <a:xfrm>
                <a:off x="728394" y="2217026"/>
                <a:ext cx="1689100" cy="1689100"/>
              </a:xfrm>
              <a:custGeom>
                <a:avLst/>
                <a:gdLst/>
                <a:ahLst/>
                <a:cxnLst/>
                <a:rect l="l" t="t" r="r" b="b"/>
                <a:pathLst>
                  <a:path w="1266825" h="1266825">
                    <a:moveTo>
                      <a:pt x="633283" y="1266567"/>
                    </a:moveTo>
                    <a:lnTo>
                      <a:pt x="582886" y="1264605"/>
                    </a:lnTo>
                    <a:lnTo>
                      <a:pt x="533260" y="1258765"/>
                    </a:lnTo>
                    <a:lnTo>
                      <a:pt x="484585" y="1249120"/>
                    </a:lnTo>
                    <a:lnTo>
                      <a:pt x="437039" y="1235740"/>
                    </a:lnTo>
                    <a:lnTo>
                      <a:pt x="390803" y="1218697"/>
                    </a:lnTo>
                    <a:lnTo>
                      <a:pt x="346055" y="1198063"/>
                    </a:lnTo>
                    <a:lnTo>
                      <a:pt x="302974" y="1173908"/>
                    </a:lnTo>
                    <a:lnTo>
                      <a:pt x="261741" y="1146305"/>
                    </a:lnTo>
                    <a:lnTo>
                      <a:pt x="222533" y="1115324"/>
                    </a:lnTo>
                    <a:lnTo>
                      <a:pt x="185530" y="1081037"/>
                    </a:lnTo>
                    <a:lnTo>
                      <a:pt x="151243" y="1044034"/>
                    </a:lnTo>
                    <a:lnTo>
                      <a:pt x="120262" y="1004826"/>
                    </a:lnTo>
                    <a:lnTo>
                      <a:pt x="92658" y="963592"/>
                    </a:lnTo>
                    <a:lnTo>
                      <a:pt x="68503" y="920512"/>
                    </a:lnTo>
                    <a:lnTo>
                      <a:pt x="47869" y="875764"/>
                    </a:lnTo>
                    <a:lnTo>
                      <a:pt x="30826" y="829527"/>
                    </a:lnTo>
                    <a:lnTo>
                      <a:pt x="17447" y="781982"/>
                    </a:lnTo>
                    <a:lnTo>
                      <a:pt x="7801" y="733307"/>
                    </a:lnTo>
                    <a:lnTo>
                      <a:pt x="1962" y="683681"/>
                    </a:lnTo>
                    <a:lnTo>
                      <a:pt x="0" y="633283"/>
                    </a:lnTo>
                    <a:lnTo>
                      <a:pt x="1962" y="582886"/>
                    </a:lnTo>
                    <a:lnTo>
                      <a:pt x="7801" y="533260"/>
                    </a:lnTo>
                    <a:lnTo>
                      <a:pt x="17447" y="484585"/>
                    </a:lnTo>
                    <a:lnTo>
                      <a:pt x="30826" y="437039"/>
                    </a:lnTo>
                    <a:lnTo>
                      <a:pt x="47869" y="390803"/>
                    </a:lnTo>
                    <a:lnTo>
                      <a:pt x="68503" y="346055"/>
                    </a:lnTo>
                    <a:lnTo>
                      <a:pt x="92658" y="302974"/>
                    </a:lnTo>
                    <a:lnTo>
                      <a:pt x="120262" y="261741"/>
                    </a:lnTo>
                    <a:lnTo>
                      <a:pt x="151243" y="222533"/>
                    </a:lnTo>
                    <a:lnTo>
                      <a:pt x="185530" y="185530"/>
                    </a:lnTo>
                    <a:lnTo>
                      <a:pt x="222533" y="151243"/>
                    </a:lnTo>
                    <a:lnTo>
                      <a:pt x="261741" y="120262"/>
                    </a:lnTo>
                    <a:lnTo>
                      <a:pt x="302974" y="92658"/>
                    </a:lnTo>
                    <a:lnTo>
                      <a:pt x="346055" y="68503"/>
                    </a:lnTo>
                    <a:lnTo>
                      <a:pt x="390803" y="47869"/>
                    </a:lnTo>
                    <a:lnTo>
                      <a:pt x="437039" y="30826"/>
                    </a:lnTo>
                    <a:lnTo>
                      <a:pt x="484585" y="17447"/>
                    </a:lnTo>
                    <a:lnTo>
                      <a:pt x="533260" y="7801"/>
                    </a:lnTo>
                    <a:lnTo>
                      <a:pt x="582886" y="1962"/>
                    </a:lnTo>
                    <a:lnTo>
                      <a:pt x="633283" y="0"/>
                    </a:lnTo>
                    <a:lnTo>
                      <a:pt x="683681" y="1962"/>
                    </a:lnTo>
                    <a:lnTo>
                      <a:pt x="733307" y="7801"/>
                    </a:lnTo>
                    <a:lnTo>
                      <a:pt x="781982" y="17447"/>
                    </a:lnTo>
                    <a:lnTo>
                      <a:pt x="829527" y="30826"/>
                    </a:lnTo>
                    <a:lnTo>
                      <a:pt x="848897" y="37966"/>
                    </a:lnTo>
                    <a:lnTo>
                      <a:pt x="633283" y="37966"/>
                    </a:lnTo>
                    <a:lnTo>
                      <a:pt x="580684" y="40247"/>
                    </a:lnTo>
                    <a:lnTo>
                      <a:pt x="529007" y="47025"/>
                    </a:lnTo>
                    <a:lnTo>
                      <a:pt x="478482" y="58206"/>
                    </a:lnTo>
                    <a:lnTo>
                      <a:pt x="429339" y="73692"/>
                    </a:lnTo>
                    <a:lnTo>
                      <a:pt x="381806" y="93388"/>
                    </a:lnTo>
                    <a:lnTo>
                      <a:pt x="336112" y="117199"/>
                    </a:lnTo>
                    <a:lnTo>
                      <a:pt x="292487" y="145029"/>
                    </a:lnTo>
                    <a:lnTo>
                      <a:pt x="251160" y="176781"/>
                    </a:lnTo>
                    <a:lnTo>
                      <a:pt x="212360" y="212360"/>
                    </a:lnTo>
                    <a:lnTo>
                      <a:pt x="176781" y="251160"/>
                    </a:lnTo>
                    <a:lnTo>
                      <a:pt x="145029" y="292487"/>
                    </a:lnTo>
                    <a:lnTo>
                      <a:pt x="117199" y="336112"/>
                    </a:lnTo>
                    <a:lnTo>
                      <a:pt x="93388" y="381806"/>
                    </a:lnTo>
                    <a:lnTo>
                      <a:pt x="73692" y="429339"/>
                    </a:lnTo>
                    <a:lnTo>
                      <a:pt x="58206" y="478482"/>
                    </a:lnTo>
                    <a:lnTo>
                      <a:pt x="47025" y="529007"/>
                    </a:lnTo>
                    <a:lnTo>
                      <a:pt x="40247" y="580684"/>
                    </a:lnTo>
                    <a:lnTo>
                      <a:pt x="37966" y="633283"/>
                    </a:lnTo>
                    <a:lnTo>
                      <a:pt x="40247" y="685883"/>
                    </a:lnTo>
                    <a:lnTo>
                      <a:pt x="47025" y="737559"/>
                    </a:lnTo>
                    <a:lnTo>
                      <a:pt x="58206" y="788084"/>
                    </a:lnTo>
                    <a:lnTo>
                      <a:pt x="73692" y="837228"/>
                    </a:lnTo>
                    <a:lnTo>
                      <a:pt x="93388" y="884761"/>
                    </a:lnTo>
                    <a:lnTo>
                      <a:pt x="117199" y="930454"/>
                    </a:lnTo>
                    <a:lnTo>
                      <a:pt x="145029" y="974079"/>
                    </a:lnTo>
                    <a:lnTo>
                      <a:pt x="176781" y="1015407"/>
                    </a:lnTo>
                    <a:lnTo>
                      <a:pt x="212360" y="1054207"/>
                    </a:lnTo>
                    <a:lnTo>
                      <a:pt x="251160" y="1089786"/>
                    </a:lnTo>
                    <a:lnTo>
                      <a:pt x="292487" y="1121538"/>
                    </a:lnTo>
                    <a:lnTo>
                      <a:pt x="336112" y="1149367"/>
                    </a:lnTo>
                    <a:lnTo>
                      <a:pt x="381806" y="1173178"/>
                    </a:lnTo>
                    <a:lnTo>
                      <a:pt x="429339" y="1192875"/>
                    </a:lnTo>
                    <a:lnTo>
                      <a:pt x="478482" y="1208361"/>
                    </a:lnTo>
                    <a:lnTo>
                      <a:pt x="529007" y="1219541"/>
                    </a:lnTo>
                    <a:lnTo>
                      <a:pt x="580684" y="1226320"/>
                    </a:lnTo>
                    <a:lnTo>
                      <a:pt x="633283" y="1228600"/>
                    </a:lnTo>
                    <a:lnTo>
                      <a:pt x="848897" y="1228600"/>
                    </a:lnTo>
                    <a:lnTo>
                      <a:pt x="829527" y="1235740"/>
                    </a:lnTo>
                    <a:lnTo>
                      <a:pt x="781982" y="1249120"/>
                    </a:lnTo>
                    <a:lnTo>
                      <a:pt x="733307" y="1258765"/>
                    </a:lnTo>
                    <a:lnTo>
                      <a:pt x="683681" y="1264605"/>
                    </a:lnTo>
                    <a:lnTo>
                      <a:pt x="633283" y="1266567"/>
                    </a:lnTo>
                    <a:close/>
                  </a:path>
                  <a:path w="1266825" h="1266825">
                    <a:moveTo>
                      <a:pt x="848897" y="1228600"/>
                    </a:moveTo>
                    <a:lnTo>
                      <a:pt x="633283" y="1228600"/>
                    </a:lnTo>
                    <a:lnTo>
                      <a:pt x="685883" y="1226320"/>
                    </a:lnTo>
                    <a:lnTo>
                      <a:pt x="737559" y="1219541"/>
                    </a:lnTo>
                    <a:lnTo>
                      <a:pt x="788084" y="1208361"/>
                    </a:lnTo>
                    <a:lnTo>
                      <a:pt x="837228" y="1192875"/>
                    </a:lnTo>
                    <a:lnTo>
                      <a:pt x="884761" y="1173178"/>
                    </a:lnTo>
                    <a:lnTo>
                      <a:pt x="930454" y="1149367"/>
                    </a:lnTo>
                    <a:lnTo>
                      <a:pt x="974079" y="1121538"/>
                    </a:lnTo>
                    <a:lnTo>
                      <a:pt x="1015407" y="1089786"/>
                    </a:lnTo>
                    <a:lnTo>
                      <a:pt x="1054207" y="1054207"/>
                    </a:lnTo>
                    <a:lnTo>
                      <a:pt x="1089786" y="1015407"/>
                    </a:lnTo>
                    <a:lnTo>
                      <a:pt x="1121538" y="974079"/>
                    </a:lnTo>
                    <a:lnTo>
                      <a:pt x="1149367" y="930454"/>
                    </a:lnTo>
                    <a:lnTo>
                      <a:pt x="1173178" y="884761"/>
                    </a:lnTo>
                    <a:lnTo>
                      <a:pt x="1192875" y="837228"/>
                    </a:lnTo>
                    <a:lnTo>
                      <a:pt x="1208361" y="788084"/>
                    </a:lnTo>
                    <a:lnTo>
                      <a:pt x="1219541" y="737559"/>
                    </a:lnTo>
                    <a:lnTo>
                      <a:pt x="1226320" y="685883"/>
                    </a:lnTo>
                    <a:lnTo>
                      <a:pt x="1228600" y="633283"/>
                    </a:lnTo>
                    <a:lnTo>
                      <a:pt x="1226320" y="580684"/>
                    </a:lnTo>
                    <a:lnTo>
                      <a:pt x="1219541" y="529007"/>
                    </a:lnTo>
                    <a:lnTo>
                      <a:pt x="1208361" y="478482"/>
                    </a:lnTo>
                    <a:lnTo>
                      <a:pt x="1192875" y="429339"/>
                    </a:lnTo>
                    <a:lnTo>
                      <a:pt x="1173178" y="381806"/>
                    </a:lnTo>
                    <a:lnTo>
                      <a:pt x="1149367" y="336112"/>
                    </a:lnTo>
                    <a:lnTo>
                      <a:pt x="1121538" y="292487"/>
                    </a:lnTo>
                    <a:lnTo>
                      <a:pt x="1089786" y="251160"/>
                    </a:lnTo>
                    <a:lnTo>
                      <a:pt x="1054207" y="212360"/>
                    </a:lnTo>
                    <a:lnTo>
                      <a:pt x="1015407" y="176781"/>
                    </a:lnTo>
                    <a:lnTo>
                      <a:pt x="974079" y="145029"/>
                    </a:lnTo>
                    <a:lnTo>
                      <a:pt x="930454" y="117199"/>
                    </a:lnTo>
                    <a:lnTo>
                      <a:pt x="884761" y="93388"/>
                    </a:lnTo>
                    <a:lnTo>
                      <a:pt x="837228" y="73692"/>
                    </a:lnTo>
                    <a:lnTo>
                      <a:pt x="788084" y="58206"/>
                    </a:lnTo>
                    <a:lnTo>
                      <a:pt x="737559" y="47025"/>
                    </a:lnTo>
                    <a:lnTo>
                      <a:pt x="685883" y="40247"/>
                    </a:lnTo>
                    <a:lnTo>
                      <a:pt x="633283" y="37966"/>
                    </a:lnTo>
                    <a:lnTo>
                      <a:pt x="848897" y="37966"/>
                    </a:lnTo>
                    <a:lnTo>
                      <a:pt x="920512" y="68503"/>
                    </a:lnTo>
                    <a:lnTo>
                      <a:pt x="963592" y="92658"/>
                    </a:lnTo>
                    <a:lnTo>
                      <a:pt x="1004826" y="120262"/>
                    </a:lnTo>
                    <a:lnTo>
                      <a:pt x="1044034" y="151243"/>
                    </a:lnTo>
                    <a:lnTo>
                      <a:pt x="1081037" y="185530"/>
                    </a:lnTo>
                    <a:lnTo>
                      <a:pt x="1115324" y="222594"/>
                    </a:lnTo>
                    <a:lnTo>
                      <a:pt x="1146305" y="261838"/>
                    </a:lnTo>
                    <a:lnTo>
                      <a:pt x="1173908" y="303086"/>
                    </a:lnTo>
                    <a:lnTo>
                      <a:pt x="1198063" y="346164"/>
                    </a:lnTo>
                    <a:lnTo>
                      <a:pt x="1218697" y="390898"/>
                    </a:lnTo>
                    <a:lnTo>
                      <a:pt x="1235740" y="437112"/>
                    </a:lnTo>
                    <a:lnTo>
                      <a:pt x="1249120" y="484632"/>
                    </a:lnTo>
                    <a:lnTo>
                      <a:pt x="1258765" y="533284"/>
                    </a:lnTo>
                    <a:lnTo>
                      <a:pt x="1264605" y="582893"/>
                    </a:lnTo>
                    <a:lnTo>
                      <a:pt x="1266567" y="633283"/>
                    </a:lnTo>
                    <a:lnTo>
                      <a:pt x="1264605" y="683681"/>
                    </a:lnTo>
                    <a:lnTo>
                      <a:pt x="1258765" y="733307"/>
                    </a:lnTo>
                    <a:lnTo>
                      <a:pt x="1249120" y="781982"/>
                    </a:lnTo>
                    <a:lnTo>
                      <a:pt x="1235740" y="829527"/>
                    </a:lnTo>
                    <a:lnTo>
                      <a:pt x="1218697" y="875764"/>
                    </a:lnTo>
                    <a:lnTo>
                      <a:pt x="1198063" y="920512"/>
                    </a:lnTo>
                    <a:lnTo>
                      <a:pt x="1173908" y="963592"/>
                    </a:lnTo>
                    <a:lnTo>
                      <a:pt x="1146305" y="1004826"/>
                    </a:lnTo>
                    <a:lnTo>
                      <a:pt x="1115324" y="1044034"/>
                    </a:lnTo>
                    <a:lnTo>
                      <a:pt x="1081037" y="1081037"/>
                    </a:lnTo>
                    <a:lnTo>
                      <a:pt x="1044034" y="1115324"/>
                    </a:lnTo>
                    <a:lnTo>
                      <a:pt x="1004826" y="1146305"/>
                    </a:lnTo>
                    <a:lnTo>
                      <a:pt x="963592" y="1173908"/>
                    </a:lnTo>
                    <a:lnTo>
                      <a:pt x="920512" y="1198063"/>
                    </a:lnTo>
                    <a:lnTo>
                      <a:pt x="875764" y="1218697"/>
                    </a:lnTo>
                    <a:lnTo>
                      <a:pt x="848897" y="122860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sz="24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object 11">
                <a:extLst>
                  <a:ext uri="{FF2B5EF4-FFF2-40B4-BE49-F238E27FC236}">
                    <a16:creationId xmlns:a16="http://schemas.microsoft.com/office/drawing/2014/main" xmlns="" id="{5298E1E4-3E4F-4C90-904F-2A5ABAF24915}"/>
                  </a:ext>
                </a:extLst>
              </p:cNvPr>
              <p:cNvSpPr txBox="1"/>
              <p:nvPr/>
            </p:nvSpPr>
            <p:spPr>
              <a:xfrm>
                <a:off x="1095717" y="2724699"/>
                <a:ext cx="954454" cy="694207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algn="ctr">
                  <a:spcBef>
                    <a:spcPts val="133"/>
                  </a:spcBef>
                </a:pPr>
                <a:r>
                  <a:rPr lang="en-A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endParaRPr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8437" y="2654593"/>
            <a:ext cx="2036018" cy="2449302"/>
            <a:chOff x="5243298" y="2654593"/>
            <a:chExt cx="2036018" cy="244930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5CBE18AA-960B-44BA-AF8A-26EECC2C9703}"/>
                </a:ext>
              </a:extLst>
            </p:cNvPr>
            <p:cNvGrpSpPr/>
            <p:nvPr/>
          </p:nvGrpSpPr>
          <p:grpSpPr>
            <a:xfrm>
              <a:off x="5416757" y="2654593"/>
              <a:ext cx="1689100" cy="1689100"/>
              <a:chOff x="3849791" y="2288205"/>
              <a:chExt cx="1689100" cy="1689100"/>
            </a:xfrm>
          </p:grpSpPr>
          <p:sp>
            <p:nvSpPr>
              <p:cNvPr id="47" name="object 4">
                <a:extLst>
                  <a:ext uri="{FF2B5EF4-FFF2-40B4-BE49-F238E27FC236}">
                    <a16:creationId xmlns:a16="http://schemas.microsoft.com/office/drawing/2014/main" xmlns="" id="{71394290-6539-4726-85E8-3D4F60DA0CF2}"/>
                  </a:ext>
                </a:extLst>
              </p:cNvPr>
              <p:cNvSpPr/>
              <p:nvPr/>
            </p:nvSpPr>
            <p:spPr>
              <a:xfrm>
                <a:off x="3849791" y="2288205"/>
                <a:ext cx="1689100" cy="1689100"/>
              </a:xfrm>
              <a:custGeom>
                <a:avLst/>
                <a:gdLst/>
                <a:ahLst/>
                <a:cxnLst/>
                <a:rect l="l" t="t" r="r" b="b"/>
                <a:pathLst>
                  <a:path w="1266825" h="1266825">
                    <a:moveTo>
                      <a:pt x="633283" y="1266567"/>
                    </a:moveTo>
                    <a:lnTo>
                      <a:pt x="582886" y="1264605"/>
                    </a:lnTo>
                    <a:lnTo>
                      <a:pt x="533260" y="1258765"/>
                    </a:lnTo>
                    <a:lnTo>
                      <a:pt x="484585" y="1249120"/>
                    </a:lnTo>
                    <a:lnTo>
                      <a:pt x="437039" y="1235740"/>
                    </a:lnTo>
                    <a:lnTo>
                      <a:pt x="390803" y="1218697"/>
                    </a:lnTo>
                    <a:lnTo>
                      <a:pt x="346055" y="1198063"/>
                    </a:lnTo>
                    <a:lnTo>
                      <a:pt x="302974" y="1173908"/>
                    </a:lnTo>
                    <a:lnTo>
                      <a:pt x="261741" y="1146305"/>
                    </a:lnTo>
                    <a:lnTo>
                      <a:pt x="222533" y="1115324"/>
                    </a:lnTo>
                    <a:lnTo>
                      <a:pt x="185530" y="1081037"/>
                    </a:lnTo>
                    <a:lnTo>
                      <a:pt x="151243" y="1044034"/>
                    </a:lnTo>
                    <a:lnTo>
                      <a:pt x="120262" y="1004826"/>
                    </a:lnTo>
                    <a:lnTo>
                      <a:pt x="92658" y="963592"/>
                    </a:lnTo>
                    <a:lnTo>
                      <a:pt x="68503" y="920512"/>
                    </a:lnTo>
                    <a:lnTo>
                      <a:pt x="47869" y="875764"/>
                    </a:lnTo>
                    <a:lnTo>
                      <a:pt x="30826" y="829527"/>
                    </a:lnTo>
                    <a:lnTo>
                      <a:pt x="17447" y="781982"/>
                    </a:lnTo>
                    <a:lnTo>
                      <a:pt x="7801" y="733307"/>
                    </a:lnTo>
                    <a:lnTo>
                      <a:pt x="1962" y="683681"/>
                    </a:lnTo>
                    <a:lnTo>
                      <a:pt x="0" y="633283"/>
                    </a:lnTo>
                    <a:lnTo>
                      <a:pt x="1962" y="582886"/>
                    </a:lnTo>
                    <a:lnTo>
                      <a:pt x="7801" y="533260"/>
                    </a:lnTo>
                    <a:lnTo>
                      <a:pt x="17447" y="484585"/>
                    </a:lnTo>
                    <a:lnTo>
                      <a:pt x="30826" y="437039"/>
                    </a:lnTo>
                    <a:lnTo>
                      <a:pt x="47869" y="390803"/>
                    </a:lnTo>
                    <a:lnTo>
                      <a:pt x="68503" y="346055"/>
                    </a:lnTo>
                    <a:lnTo>
                      <a:pt x="92658" y="302974"/>
                    </a:lnTo>
                    <a:lnTo>
                      <a:pt x="120262" y="261741"/>
                    </a:lnTo>
                    <a:lnTo>
                      <a:pt x="151243" y="222533"/>
                    </a:lnTo>
                    <a:lnTo>
                      <a:pt x="185530" y="185530"/>
                    </a:lnTo>
                    <a:lnTo>
                      <a:pt x="222533" y="151243"/>
                    </a:lnTo>
                    <a:lnTo>
                      <a:pt x="261741" y="120262"/>
                    </a:lnTo>
                    <a:lnTo>
                      <a:pt x="302974" y="92658"/>
                    </a:lnTo>
                    <a:lnTo>
                      <a:pt x="346055" y="68503"/>
                    </a:lnTo>
                    <a:lnTo>
                      <a:pt x="390803" y="47869"/>
                    </a:lnTo>
                    <a:lnTo>
                      <a:pt x="437039" y="30826"/>
                    </a:lnTo>
                    <a:lnTo>
                      <a:pt x="484585" y="17447"/>
                    </a:lnTo>
                    <a:lnTo>
                      <a:pt x="533260" y="7801"/>
                    </a:lnTo>
                    <a:lnTo>
                      <a:pt x="582886" y="1962"/>
                    </a:lnTo>
                    <a:lnTo>
                      <a:pt x="633283" y="0"/>
                    </a:lnTo>
                    <a:lnTo>
                      <a:pt x="683681" y="1962"/>
                    </a:lnTo>
                    <a:lnTo>
                      <a:pt x="733307" y="7801"/>
                    </a:lnTo>
                    <a:lnTo>
                      <a:pt x="781982" y="17447"/>
                    </a:lnTo>
                    <a:lnTo>
                      <a:pt x="829527" y="30826"/>
                    </a:lnTo>
                    <a:lnTo>
                      <a:pt x="848897" y="37966"/>
                    </a:lnTo>
                    <a:lnTo>
                      <a:pt x="633283" y="37966"/>
                    </a:lnTo>
                    <a:lnTo>
                      <a:pt x="580684" y="40247"/>
                    </a:lnTo>
                    <a:lnTo>
                      <a:pt x="529007" y="47025"/>
                    </a:lnTo>
                    <a:lnTo>
                      <a:pt x="478482" y="58206"/>
                    </a:lnTo>
                    <a:lnTo>
                      <a:pt x="429339" y="73692"/>
                    </a:lnTo>
                    <a:lnTo>
                      <a:pt x="381806" y="93388"/>
                    </a:lnTo>
                    <a:lnTo>
                      <a:pt x="336112" y="117199"/>
                    </a:lnTo>
                    <a:lnTo>
                      <a:pt x="292487" y="145029"/>
                    </a:lnTo>
                    <a:lnTo>
                      <a:pt x="251160" y="176781"/>
                    </a:lnTo>
                    <a:lnTo>
                      <a:pt x="212360" y="212360"/>
                    </a:lnTo>
                    <a:lnTo>
                      <a:pt x="176781" y="251160"/>
                    </a:lnTo>
                    <a:lnTo>
                      <a:pt x="145029" y="292487"/>
                    </a:lnTo>
                    <a:lnTo>
                      <a:pt x="117199" y="336112"/>
                    </a:lnTo>
                    <a:lnTo>
                      <a:pt x="93388" y="381806"/>
                    </a:lnTo>
                    <a:lnTo>
                      <a:pt x="73692" y="429339"/>
                    </a:lnTo>
                    <a:lnTo>
                      <a:pt x="58206" y="478482"/>
                    </a:lnTo>
                    <a:lnTo>
                      <a:pt x="47025" y="529007"/>
                    </a:lnTo>
                    <a:lnTo>
                      <a:pt x="40247" y="580684"/>
                    </a:lnTo>
                    <a:lnTo>
                      <a:pt x="37966" y="633283"/>
                    </a:lnTo>
                    <a:lnTo>
                      <a:pt x="40247" y="685883"/>
                    </a:lnTo>
                    <a:lnTo>
                      <a:pt x="47025" y="737559"/>
                    </a:lnTo>
                    <a:lnTo>
                      <a:pt x="58206" y="788084"/>
                    </a:lnTo>
                    <a:lnTo>
                      <a:pt x="73692" y="837228"/>
                    </a:lnTo>
                    <a:lnTo>
                      <a:pt x="93388" y="884761"/>
                    </a:lnTo>
                    <a:lnTo>
                      <a:pt x="117199" y="930454"/>
                    </a:lnTo>
                    <a:lnTo>
                      <a:pt x="145029" y="974079"/>
                    </a:lnTo>
                    <a:lnTo>
                      <a:pt x="176781" y="1015407"/>
                    </a:lnTo>
                    <a:lnTo>
                      <a:pt x="212360" y="1054207"/>
                    </a:lnTo>
                    <a:lnTo>
                      <a:pt x="251160" y="1089786"/>
                    </a:lnTo>
                    <a:lnTo>
                      <a:pt x="292487" y="1121538"/>
                    </a:lnTo>
                    <a:lnTo>
                      <a:pt x="336112" y="1149367"/>
                    </a:lnTo>
                    <a:lnTo>
                      <a:pt x="381806" y="1173178"/>
                    </a:lnTo>
                    <a:lnTo>
                      <a:pt x="429339" y="1192875"/>
                    </a:lnTo>
                    <a:lnTo>
                      <a:pt x="478482" y="1208361"/>
                    </a:lnTo>
                    <a:lnTo>
                      <a:pt x="529007" y="1219541"/>
                    </a:lnTo>
                    <a:lnTo>
                      <a:pt x="580684" y="1226320"/>
                    </a:lnTo>
                    <a:lnTo>
                      <a:pt x="633283" y="1228600"/>
                    </a:lnTo>
                    <a:lnTo>
                      <a:pt x="848897" y="1228600"/>
                    </a:lnTo>
                    <a:lnTo>
                      <a:pt x="829527" y="1235740"/>
                    </a:lnTo>
                    <a:lnTo>
                      <a:pt x="781982" y="1249120"/>
                    </a:lnTo>
                    <a:lnTo>
                      <a:pt x="733307" y="1258765"/>
                    </a:lnTo>
                    <a:lnTo>
                      <a:pt x="683681" y="1264605"/>
                    </a:lnTo>
                    <a:lnTo>
                      <a:pt x="633283" y="1266567"/>
                    </a:lnTo>
                    <a:close/>
                  </a:path>
                  <a:path w="1266825" h="1266825">
                    <a:moveTo>
                      <a:pt x="848897" y="1228600"/>
                    </a:moveTo>
                    <a:lnTo>
                      <a:pt x="633283" y="1228600"/>
                    </a:lnTo>
                    <a:lnTo>
                      <a:pt x="685883" y="1226320"/>
                    </a:lnTo>
                    <a:lnTo>
                      <a:pt x="737559" y="1219541"/>
                    </a:lnTo>
                    <a:lnTo>
                      <a:pt x="788084" y="1208361"/>
                    </a:lnTo>
                    <a:lnTo>
                      <a:pt x="837228" y="1192875"/>
                    </a:lnTo>
                    <a:lnTo>
                      <a:pt x="884761" y="1173178"/>
                    </a:lnTo>
                    <a:lnTo>
                      <a:pt x="930454" y="1149367"/>
                    </a:lnTo>
                    <a:lnTo>
                      <a:pt x="974079" y="1121538"/>
                    </a:lnTo>
                    <a:lnTo>
                      <a:pt x="1015407" y="1089786"/>
                    </a:lnTo>
                    <a:lnTo>
                      <a:pt x="1054207" y="1054207"/>
                    </a:lnTo>
                    <a:lnTo>
                      <a:pt x="1089786" y="1015407"/>
                    </a:lnTo>
                    <a:lnTo>
                      <a:pt x="1121538" y="974079"/>
                    </a:lnTo>
                    <a:lnTo>
                      <a:pt x="1149367" y="930454"/>
                    </a:lnTo>
                    <a:lnTo>
                      <a:pt x="1173178" y="884761"/>
                    </a:lnTo>
                    <a:lnTo>
                      <a:pt x="1192875" y="837228"/>
                    </a:lnTo>
                    <a:lnTo>
                      <a:pt x="1208361" y="788084"/>
                    </a:lnTo>
                    <a:lnTo>
                      <a:pt x="1219541" y="737559"/>
                    </a:lnTo>
                    <a:lnTo>
                      <a:pt x="1226320" y="685883"/>
                    </a:lnTo>
                    <a:lnTo>
                      <a:pt x="1228600" y="633283"/>
                    </a:lnTo>
                    <a:lnTo>
                      <a:pt x="1226320" y="580684"/>
                    </a:lnTo>
                    <a:lnTo>
                      <a:pt x="1219541" y="529007"/>
                    </a:lnTo>
                    <a:lnTo>
                      <a:pt x="1208361" y="478482"/>
                    </a:lnTo>
                    <a:lnTo>
                      <a:pt x="1192875" y="429339"/>
                    </a:lnTo>
                    <a:lnTo>
                      <a:pt x="1173178" y="381806"/>
                    </a:lnTo>
                    <a:lnTo>
                      <a:pt x="1149367" y="336112"/>
                    </a:lnTo>
                    <a:lnTo>
                      <a:pt x="1121538" y="292487"/>
                    </a:lnTo>
                    <a:lnTo>
                      <a:pt x="1089786" y="251160"/>
                    </a:lnTo>
                    <a:lnTo>
                      <a:pt x="1054207" y="212360"/>
                    </a:lnTo>
                    <a:lnTo>
                      <a:pt x="1015407" y="176781"/>
                    </a:lnTo>
                    <a:lnTo>
                      <a:pt x="974079" y="145029"/>
                    </a:lnTo>
                    <a:lnTo>
                      <a:pt x="930454" y="117199"/>
                    </a:lnTo>
                    <a:lnTo>
                      <a:pt x="884761" y="93388"/>
                    </a:lnTo>
                    <a:lnTo>
                      <a:pt x="837228" y="73692"/>
                    </a:lnTo>
                    <a:lnTo>
                      <a:pt x="788084" y="58206"/>
                    </a:lnTo>
                    <a:lnTo>
                      <a:pt x="737559" y="47025"/>
                    </a:lnTo>
                    <a:lnTo>
                      <a:pt x="685883" y="40247"/>
                    </a:lnTo>
                    <a:lnTo>
                      <a:pt x="633283" y="37966"/>
                    </a:lnTo>
                    <a:lnTo>
                      <a:pt x="848897" y="37966"/>
                    </a:lnTo>
                    <a:lnTo>
                      <a:pt x="920512" y="68503"/>
                    </a:lnTo>
                    <a:lnTo>
                      <a:pt x="963592" y="92658"/>
                    </a:lnTo>
                    <a:lnTo>
                      <a:pt x="1004826" y="120262"/>
                    </a:lnTo>
                    <a:lnTo>
                      <a:pt x="1044034" y="151243"/>
                    </a:lnTo>
                    <a:lnTo>
                      <a:pt x="1081037" y="185530"/>
                    </a:lnTo>
                    <a:lnTo>
                      <a:pt x="1115324" y="222594"/>
                    </a:lnTo>
                    <a:lnTo>
                      <a:pt x="1146305" y="261838"/>
                    </a:lnTo>
                    <a:lnTo>
                      <a:pt x="1173908" y="303086"/>
                    </a:lnTo>
                    <a:lnTo>
                      <a:pt x="1198063" y="346164"/>
                    </a:lnTo>
                    <a:lnTo>
                      <a:pt x="1218697" y="390898"/>
                    </a:lnTo>
                    <a:lnTo>
                      <a:pt x="1235740" y="437112"/>
                    </a:lnTo>
                    <a:lnTo>
                      <a:pt x="1249120" y="484632"/>
                    </a:lnTo>
                    <a:lnTo>
                      <a:pt x="1258765" y="533284"/>
                    </a:lnTo>
                    <a:lnTo>
                      <a:pt x="1264605" y="582893"/>
                    </a:lnTo>
                    <a:lnTo>
                      <a:pt x="1266567" y="633283"/>
                    </a:lnTo>
                    <a:lnTo>
                      <a:pt x="1264605" y="683681"/>
                    </a:lnTo>
                    <a:lnTo>
                      <a:pt x="1258765" y="733307"/>
                    </a:lnTo>
                    <a:lnTo>
                      <a:pt x="1249120" y="781982"/>
                    </a:lnTo>
                    <a:lnTo>
                      <a:pt x="1235740" y="829527"/>
                    </a:lnTo>
                    <a:lnTo>
                      <a:pt x="1218697" y="875764"/>
                    </a:lnTo>
                    <a:lnTo>
                      <a:pt x="1198063" y="920512"/>
                    </a:lnTo>
                    <a:lnTo>
                      <a:pt x="1173908" y="963592"/>
                    </a:lnTo>
                    <a:lnTo>
                      <a:pt x="1146305" y="1004826"/>
                    </a:lnTo>
                    <a:lnTo>
                      <a:pt x="1115324" y="1044034"/>
                    </a:lnTo>
                    <a:lnTo>
                      <a:pt x="1081037" y="1081037"/>
                    </a:lnTo>
                    <a:lnTo>
                      <a:pt x="1044034" y="1115324"/>
                    </a:lnTo>
                    <a:lnTo>
                      <a:pt x="1004826" y="1146305"/>
                    </a:lnTo>
                    <a:lnTo>
                      <a:pt x="963592" y="1173908"/>
                    </a:lnTo>
                    <a:lnTo>
                      <a:pt x="920512" y="1198063"/>
                    </a:lnTo>
                    <a:lnTo>
                      <a:pt x="875764" y="1218697"/>
                    </a:lnTo>
                    <a:lnTo>
                      <a:pt x="848897" y="122860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8" name="object 11">
                <a:extLst>
                  <a:ext uri="{FF2B5EF4-FFF2-40B4-BE49-F238E27FC236}">
                    <a16:creationId xmlns:a16="http://schemas.microsoft.com/office/drawing/2014/main" xmlns="" id="{7DA7CC8E-2EBB-4EAF-8FC5-2F32883F0F99}"/>
                  </a:ext>
                </a:extLst>
              </p:cNvPr>
              <p:cNvSpPr txBox="1"/>
              <p:nvPr/>
            </p:nvSpPr>
            <p:spPr>
              <a:xfrm>
                <a:off x="4033941" y="2797415"/>
                <a:ext cx="1320800" cy="694207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algn="ctr">
                  <a:spcBef>
                    <a:spcPts val="133"/>
                  </a:spcBef>
                </a:pPr>
                <a:r>
                  <a:rPr lang="en-A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HCV</a:t>
                </a:r>
                <a:endParaRPr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xmlns="" id="{9301A087-CB97-4EF5-8D18-72CB8FF8B795}"/>
                </a:ext>
              </a:extLst>
            </p:cNvPr>
            <p:cNvSpPr txBox="1"/>
            <p:nvPr/>
          </p:nvSpPr>
          <p:spPr>
            <a:xfrm>
              <a:off x="5243298" y="4600723"/>
              <a:ext cx="2036018" cy="503172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ctr">
                <a:lnSpc>
                  <a:spcPct val="113300"/>
                </a:lnSpc>
                <a:spcBef>
                  <a:spcPts val="127"/>
                </a:spcBef>
              </a:pPr>
              <a:r>
                <a:rPr sz="2800" spc="-107" dirty="0">
                  <a:latin typeface="Arial" panose="020B0604020202020204" pitchFamily="34" charset="0"/>
                  <a:cs typeface="Arial" panose="020B0604020202020204" pitchFamily="34" charset="0"/>
                </a:rPr>
                <a:t>1 in </a:t>
              </a:r>
              <a:r>
                <a:rPr lang="en-AU" sz="2800" spc="-113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58925" y="2654593"/>
            <a:ext cx="2036018" cy="2449302"/>
            <a:chOff x="8604366" y="2654593"/>
            <a:chExt cx="2036018" cy="244930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0DB5F99-4DBA-4919-B164-40EC0D195286}"/>
                </a:ext>
              </a:extLst>
            </p:cNvPr>
            <p:cNvGrpSpPr/>
            <p:nvPr/>
          </p:nvGrpSpPr>
          <p:grpSpPr>
            <a:xfrm>
              <a:off x="8777825" y="2654593"/>
              <a:ext cx="1689100" cy="1689100"/>
              <a:chOff x="3454998" y="2868548"/>
              <a:chExt cx="1689100" cy="1689100"/>
            </a:xfrm>
          </p:grpSpPr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xmlns="" id="{4A2BF048-1755-414B-BD0E-62F5EAA23B6D}"/>
                  </a:ext>
                </a:extLst>
              </p:cNvPr>
              <p:cNvSpPr/>
              <p:nvPr/>
            </p:nvSpPr>
            <p:spPr>
              <a:xfrm>
                <a:off x="3454998" y="2868548"/>
                <a:ext cx="1689100" cy="1689100"/>
              </a:xfrm>
              <a:custGeom>
                <a:avLst/>
                <a:gdLst/>
                <a:ahLst/>
                <a:cxnLst/>
                <a:rect l="l" t="t" r="r" b="b"/>
                <a:pathLst>
                  <a:path w="1266825" h="1266825">
                    <a:moveTo>
                      <a:pt x="633283" y="1266567"/>
                    </a:moveTo>
                    <a:lnTo>
                      <a:pt x="582886" y="1264605"/>
                    </a:lnTo>
                    <a:lnTo>
                      <a:pt x="533260" y="1258765"/>
                    </a:lnTo>
                    <a:lnTo>
                      <a:pt x="484585" y="1249120"/>
                    </a:lnTo>
                    <a:lnTo>
                      <a:pt x="437039" y="1235740"/>
                    </a:lnTo>
                    <a:lnTo>
                      <a:pt x="390803" y="1218697"/>
                    </a:lnTo>
                    <a:lnTo>
                      <a:pt x="346055" y="1198063"/>
                    </a:lnTo>
                    <a:lnTo>
                      <a:pt x="302974" y="1173908"/>
                    </a:lnTo>
                    <a:lnTo>
                      <a:pt x="261741" y="1146305"/>
                    </a:lnTo>
                    <a:lnTo>
                      <a:pt x="222533" y="1115324"/>
                    </a:lnTo>
                    <a:lnTo>
                      <a:pt x="185530" y="1081037"/>
                    </a:lnTo>
                    <a:lnTo>
                      <a:pt x="151243" y="1044034"/>
                    </a:lnTo>
                    <a:lnTo>
                      <a:pt x="120262" y="1004826"/>
                    </a:lnTo>
                    <a:lnTo>
                      <a:pt x="92658" y="963592"/>
                    </a:lnTo>
                    <a:lnTo>
                      <a:pt x="68503" y="920512"/>
                    </a:lnTo>
                    <a:lnTo>
                      <a:pt x="47869" y="875764"/>
                    </a:lnTo>
                    <a:lnTo>
                      <a:pt x="30826" y="829527"/>
                    </a:lnTo>
                    <a:lnTo>
                      <a:pt x="17447" y="781982"/>
                    </a:lnTo>
                    <a:lnTo>
                      <a:pt x="7801" y="733307"/>
                    </a:lnTo>
                    <a:lnTo>
                      <a:pt x="1962" y="683681"/>
                    </a:lnTo>
                    <a:lnTo>
                      <a:pt x="0" y="633283"/>
                    </a:lnTo>
                    <a:lnTo>
                      <a:pt x="1962" y="582886"/>
                    </a:lnTo>
                    <a:lnTo>
                      <a:pt x="7801" y="533260"/>
                    </a:lnTo>
                    <a:lnTo>
                      <a:pt x="17447" y="484585"/>
                    </a:lnTo>
                    <a:lnTo>
                      <a:pt x="30826" y="437039"/>
                    </a:lnTo>
                    <a:lnTo>
                      <a:pt x="47869" y="390803"/>
                    </a:lnTo>
                    <a:lnTo>
                      <a:pt x="68503" y="346055"/>
                    </a:lnTo>
                    <a:lnTo>
                      <a:pt x="92658" y="302974"/>
                    </a:lnTo>
                    <a:lnTo>
                      <a:pt x="120262" y="261741"/>
                    </a:lnTo>
                    <a:lnTo>
                      <a:pt x="151243" y="222533"/>
                    </a:lnTo>
                    <a:lnTo>
                      <a:pt x="185530" y="185530"/>
                    </a:lnTo>
                    <a:lnTo>
                      <a:pt x="222533" y="151243"/>
                    </a:lnTo>
                    <a:lnTo>
                      <a:pt x="261741" y="120262"/>
                    </a:lnTo>
                    <a:lnTo>
                      <a:pt x="302974" y="92658"/>
                    </a:lnTo>
                    <a:lnTo>
                      <a:pt x="346055" y="68503"/>
                    </a:lnTo>
                    <a:lnTo>
                      <a:pt x="390803" y="47869"/>
                    </a:lnTo>
                    <a:lnTo>
                      <a:pt x="437039" y="30826"/>
                    </a:lnTo>
                    <a:lnTo>
                      <a:pt x="484585" y="17447"/>
                    </a:lnTo>
                    <a:lnTo>
                      <a:pt x="533260" y="7801"/>
                    </a:lnTo>
                    <a:lnTo>
                      <a:pt x="582886" y="1962"/>
                    </a:lnTo>
                    <a:lnTo>
                      <a:pt x="633283" y="0"/>
                    </a:lnTo>
                    <a:lnTo>
                      <a:pt x="683681" y="1962"/>
                    </a:lnTo>
                    <a:lnTo>
                      <a:pt x="733307" y="7801"/>
                    </a:lnTo>
                    <a:lnTo>
                      <a:pt x="781982" y="17447"/>
                    </a:lnTo>
                    <a:lnTo>
                      <a:pt x="829527" y="30826"/>
                    </a:lnTo>
                    <a:lnTo>
                      <a:pt x="848897" y="37966"/>
                    </a:lnTo>
                    <a:lnTo>
                      <a:pt x="633283" y="37966"/>
                    </a:lnTo>
                    <a:lnTo>
                      <a:pt x="580684" y="40247"/>
                    </a:lnTo>
                    <a:lnTo>
                      <a:pt x="529007" y="47025"/>
                    </a:lnTo>
                    <a:lnTo>
                      <a:pt x="478482" y="58206"/>
                    </a:lnTo>
                    <a:lnTo>
                      <a:pt x="429339" y="73692"/>
                    </a:lnTo>
                    <a:lnTo>
                      <a:pt x="381806" y="93388"/>
                    </a:lnTo>
                    <a:lnTo>
                      <a:pt x="336112" y="117199"/>
                    </a:lnTo>
                    <a:lnTo>
                      <a:pt x="292487" y="145029"/>
                    </a:lnTo>
                    <a:lnTo>
                      <a:pt x="251160" y="176781"/>
                    </a:lnTo>
                    <a:lnTo>
                      <a:pt x="212360" y="212360"/>
                    </a:lnTo>
                    <a:lnTo>
                      <a:pt x="176781" y="251160"/>
                    </a:lnTo>
                    <a:lnTo>
                      <a:pt x="145029" y="292487"/>
                    </a:lnTo>
                    <a:lnTo>
                      <a:pt x="117199" y="336112"/>
                    </a:lnTo>
                    <a:lnTo>
                      <a:pt x="93388" y="381806"/>
                    </a:lnTo>
                    <a:lnTo>
                      <a:pt x="73692" y="429339"/>
                    </a:lnTo>
                    <a:lnTo>
                      <a:pt x="58206" y="478482"/>
                    </a:lnTo>
                    <a:lnTo>
                      <a:pt x="47025" y="529007"/>
                    </a:lnTo>
                    <a:lnTo>
                      <a:pt x="40247" y="580684"/>
                    </a:lnTo>
                    <a:lnTo>
                      <a:pt x="37966" y="633283"/>
                    </a:lnTo>
                    <a:lnTo>
                      <a:pt x="40247" y="685883"/>
                    </a:lnTo>
                    <a:lnTo>
                      <a:pt x="47025" y="737559"/>
                    </a:lnTo>
                    <a:lnTo>
                      <a:pt x="58206" y="788084"/>
                    </a:lnTo>
                    <a:lnTo>
                      <a:pt x="73692" y="837228"/>
                    </a:lnTo>
                    <a:lnTo>
                      <a:pt x="93388" y="884761"/>
                    </a:lnTo>
                    <a:lnTo>
                      <a:pt x="117199" y="930454"/>
                    </a:lnTo>
                    <a:lnTo>
                      <a:pt x="145029" y="974079"/>
                    </a:lnTo>
                    <a:lnTo>
                      <a:pt x="176781" y="1015407"/>
                    </a:lnTo>
                    <a:lnTo>
                      <a:pt x="212360" y="1054207"/>
                    </a:lnTo>
                    <a:lnTo>
                      <a:pt x="251160" y="1089786"/>
                    </a:lnTo>
                    <a:lnTo>
                      <a:pt x="292487" y="1121538"/>
                    </a:lnTo>
                    <a:lnTo>
                      <a:pt x="336112" y="1149367"/>
                    </a:lnTo>
                    <a:lnTo>
                      <a:pt x="381806" y="1173178"/>
                    </a:lnTo>
                    <a:lnTo>
                      <a:pt x="429339" y="1192875"/>
                    </a:lnTo>
                    <a:lnTo>
                      <a:pt x="478482" y="1208361"/>
                    </a:lnTo>
                    <a:lnTo>
                      <a:pt x="529007" y="1219541"/>
                    </a:lnTo>
                    <a:lnTo>
                      <a:pt x="580684" y="1226320"/>
                    </a:lnTo>
                    <a:lnTo>
                      <a:pt x="633283" y="1228600"/>
                    </a:lnTo>
                    <a:lnTo>
                      <a:pt x="848897" y="1228600"/>
                    </a:lnTo>
                    <a:lnTo>
                      <a:pt x="829527" y="1235740"/>
                    </a:lnTo>
                    <a:lnTo>
                      <a:pt x="781982" y="1249120"/>
                    </a:lnTo>
                    <a:lnTo>
                      <a:pt x="733307" y="1258765"/>
                    </a:lnTo>
                    <a:lnTo>
                      <a:pt x="683681" y="1264605"/>
                    </a:lnTo>
                    <a:lnTo>
                      <a:pt x="633283" y="1266567"/>
                    </a:lnTo>
                    <a:close/>
                  </a:path>
                  <a:path w="1266825" h="1266825">
                    <a:moveTo>
                      <a:pt x="848897" y="1228600"/>
                    </a:moveTo>
                    <a:lnTo>
                      <a:pt x="633283" y="1228600"/>
                    </a:lnTo>
                    <a:lnTo>
                      <a:pt x="685883" y="1226320"/>
                    </a:lnTo>
                    <a:lnTo>
                      <a:pt x="737559" y="1219541"/>
                    </a:lnTo>
                    <a:lnTo>
                      <a:pt x="788084" y="1208361"/>
                    </a:lnTo>
                    <a:lnTo>
                      <a:pt x="837228" y="1192875"/>
                    </a:lnTo>
                    <a:lnTo>
                      <a:pt x="884761" y="1173178"/>
                    </a:lnTo>
                    <a:lnTo>
                      <a:pt x="930454" y="1149367"/>
                    </a:lnTo>
                    <a:lnTo>
                      <a:pt x="974079" y="1121538"/>
                    </a:lnTo>
                    <a:lnTo>
                      <a:pt x="1015407" y="1089786"/>
                    </a:lnTo>
                    <a:lnTo>
                      <a:pt x="1054207" y="1054207"/>
                    </a:lnTo>
                    <a:lnTo>
                      <a:pt x="1089786" y="1015407"/>
                    </a:lnTo>
                    <a:lnTo>
                      <a:pt x="1121538" y="974079"/>
                    </a:lnTo>
                    <a:lnTo>
                      <a:pt x="1149367" y="930454"/>
                    </a:lnTo>
                    <a:lnTo>
                      <a:pt x="1173178" y="884761"/>
                    </a:lnTo>
                    <a:lnTo>
                      <a:pt x="1192875" y="837228"/>
                    </a:lnTo>
                    <a:lnTo>
                      <a:pt x="1208361" y="788084"/>
                    </a:lnTo>
                    <a:lnTo>
                      <a:pt x="1219541" y="737559"/>
                    </a:lnTo>
                    <a:lnTo>
                      <a:pt x="1226320" y="685883"/>
                    </a:lnTo>
                    <a:lnTo>
                      <a:pt x="1228600" y="633283"/>
                    </a:lnTo>
                    <a:lnTo>
                      <a:pt x="1226320" y="580684"/>
                    </a:lnTo>
                    <a:lnTo>
                      <a:pt x="1219541" y="529007"/>
                    </a:lnTo>
                    <a:lnTo>
                      <a:pt x="1208361" y="478482"/>
                    </a:lnTo>
                    <a:lnTo>
                      <a:pt x="1192875" y="429339"/>
                    </a:lnTo>
                    <a:lnTo>
                      <a:pt x="1173178" y="381806"/>
                    </a:lnTo>
                    <a:lnTo>
                      <a:pt x="1149367" y="336112"/>
                    </a:lnTo>
                    <a:lnTo>
                      <a:pt x="1121538" y="292487"/>
                    </a:lnTo>
                    <a:lnTo>
                      <a:pt x="1089786" y="251160"/>
                    </a:lnTo>
                    <a:lnTo>
                      <a:pt x="1054207" y="212360"/>
                    </a:lnTo>
                    <a:lnTo>
                      <a:pt x="1015407" y="176781"/>
                    </a:lnTo>
                    <a:lnTo>
                      <a:pt x="974079" y="145029"/>
                    </a:lnTo>
                    <a:lnTo>
                      <a:pt x="930454" y="117199"/>
                    </a:lnTo>
                    <a:lnTo>
                      <a:pt x="884761" y="93388"/>
                    </a:lnTo>
                    <a:lnTo>
                      <a:pt x="837228" y="73692"/>
                    </a:lnTo>
                    <a:lnTo>
                      <a:pt x="788084" y="58206"/>
                    </a:lnTo>
                    <a:lnTo>
                      <a:pt x="737559" y="47025"/>
                    </a:lnTo>
                    <a:lnTo>
                      <a:pt x="685883" y="40247"/>
                    </a:lnTo>
                    <a:lnTo>
                      <a:pt x="633283" y="37966"/>
                    </a:lnTo>
                    <a:lnTo>
                      <a:pt x="848897" y="37966"/>
                    </a:lnTo>
                    <a:lnTo>
                      <a:pt x="920512" y="68503"/>
                    </a:lnTo>
                    <a:lnTo>
                      <a:pt x="963592" y="92658"/>
                    </a:lnTo>
                    <a:lnTo>
                      <a:pt x="1004826" y="120262"/>
                    </a:lnTo>
                    <a:lnTo>
                      <a:pt x="1044034" y="151243"/>
                    </a:lnTo>
                    <a:lnTo>
                      <a:pt x="1081037" y="185530"/>
                    </a:lnTo>
                    <a:lnTo>
                      <a:pt x="1115324" y="222594"/>
                    </a:lnTo>
                    <a:lnTo>
                      <a:pt x="1146305" y="261838"/>
                    </a:lnTo>
                    <a:lnTo>
                      <a:pt x="1173908" y="303086"/>
                    </a:lnTo>
                    <a:lnTo>
                      <a:pt x="1198063" y="346164"/>
                    </a:lnTo>
                    <a:lnTo>
                      <a:pt x="1218697" y="390898"/>
                    </a:lnTo>
                    <a:lnTo>
                      <a:pt x="1235740" y="437112"/>
                    </a:lnTo>
                    <a:lnTo>
                      <a:pt x="1249120" y="484632"/>
                    </a:lnTo>
                    <a:lnTo>
                      <a:pt x="1258765" y="533284"/>
                    </a:lnTo>
                    <a:lnTo>
                      <a:pt x="1264605" y="582893"/>
                    </a:lnTo>
                    <a:lnTo>
                      <a:pt x="1266567" y="633283"/>
                    </a:lnTo>
                    <a:lnTo>
                      <a:pt x="1264605" y="683681"/>
                    </a:lnTo>
                    <a:lnTo>
                      <a:pt x="1258765" y="733307"/>
                    </a:lnTo>
                    <a:lnTo>
                      <a:pt x="1249120" y="781982"/>
                    </a:lnTo>
                    <a:lnTo>
                      <a:pt x="1235740" y="829527"/>
                    </a:lnTo>
                    <a:lnTo>
                      <a:pt x="1218697" y="875764"/>
                    </a:lnTo>
                    <a:lnTo>
                      <a:pt x="1198063" y="920512"/>
                    </a:lnTo>
                    <a:lnTo>
                      <a:pt x="1173908" y="963592"/>
                    </a:lnTo>
                    <a:lnTo>
                      <a:pt x="1146305" y="1004826"/>
                    </a:lnTo>
                    <a:lnTo>
                      <a:pt x="1115324" y="1044034"/>
                    </a:lnTo>
                    <a:lnTo>
                      <a:pt x="1081037" y="1081037"/>
                    </a:lnTo>
                    <a:lnTo>
                      <a:pt x="1044034" y="1115324"/>
                    </a:lnTo>
                    <a:lnTo>
                      <a:pt x="1004826" y="1146305"/>
                    </a:lnTo>
                    <a:lnTo>
                      <a:pt x="963592" y="1173908"/>
                    </a:lnTo>
                    <a:lnTo>
                      <a:pt x="920512" y="1198063"/>
                    </a:lnTo>
                    <a:lnTo>
                      <a:pt x="875764" y="1218697"/>
                    </a:lnTo>
                    <a:lnTo>
                      <a:pt x="848897" y="122860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sz="24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" name="object 11">
                <a:extLst>
                  <a:ext uri="{FF2B5EF4-FFF2-40B4-BE49-F238E27FC236}">
                    <a16:creationId xmlns:a16="http://schemas.microsoft.com/office/drawing/2014/main" xmlns="" id="{17E09174-639F-43D6-9418-BF98EF003A50}"/>
                  </a:ext>
                </a:extLst>
              </p:cNvPr>
              <p:cNvSpPr txBox="1"/>
              <p:nvPr/>
            </p:nvSpPr>
            <p:spPr>
              <a:xfrm>
                <a:off x="3639148" y="3365994"/>
                <a:ext cx="1320800" cy="694207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algn="ctr">
                  <a:spcBef>
                    <a:spcPts val="133"/>
                  </a:spcBef>
                </a:pPr>
                <a:r>
                  <a:rPr lang="en-A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HBV</a:t>
                </a:r>
                <a:endParaRPr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xmlns="" id="{692D1E22-D7DD-4472-8D6C-536746CAFBFD}"/>
                </a:ext>
              </a:extLst>
            </p:cNvPr>
            <p:cNvSpPr txBox="1"/>
            <p:nvPr/>
          </p:nvSpPr>
          <p:spPr>
            <a:xfrm>
              <a:off x="8604366" y="4600723"/>
              <a:ext cx="2036018" cy="503172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ctr">
                <a:lnSpc>
                  <a:spcPct val="113300"/>
                </a:lnSpc>
                <a:spcBef>
                  <a:spcPts val="127"/>
                </a:spcBef>
              </a:pPr>
              <a:r>
                <a:rPr sz="2800" spc="-107" dirty="0">
                  <a:latin typeface="Arial" panose="020B0604020202020204" pitchFamily="34" charset="0"/>
                  <a:cs typeface="Arial" panose="020B0604020202020204" pitchFamily="34" charset="0"/>
                </a:rPr>
                <a:t>1 in </a:t>
              </a:r>
              <a:r>
                <a:rPr lang="en-AU" sz="2800" spc="-113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83AEDE-F2B3-4C91-B823-A567E4B83153}"/>
              </a:ext>
            </a:extLst>
          </p:cNvPr>
          <p:cNvSpPr txBox="1"/>
          <p:nvPr/>
        </p:nvSpPr>
        <p:spPr>
          <a:xfrm>
            <a:off x="1282184" y="1652983"/>
            <a:ext cx="859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>
                <a:solidFill>
                  <a:schemeClr val="accent1"/>
                </a:solidFill>
              </a:rPr>
              <a:t>Serocoversion</a:t>
            </a:r>
            <a:r>
              <a:rPr lang="en-AU" sz="2000" b="1" dirty="0">
                <a:solidFill>
                  <a:schemeClr val="accent1"/>
                </a:solidFill>
              </a:rPr>
              <a:t> rate of BBIs due to sharps injury:</a:t>
            </a:r>
            <a:endParaRPr lang="en-A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7" y="522075"/>
            <a:ext cx="9295047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7382435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 Ampoule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3C95AC-F117-439B-82BA-272032D8D2F0}"/>
              </a:ext>
            </a:extLst>
          </p:cNvPr>
          <p:cNvSpPr txBox="1"/>
          <p:nvPr/>
        </p:nvSpPr>
        <p:spPr>
          <a:xfrm>
            <a:off x="4645560" y="5371874"/>
            <a:ext cx="7156179" cy="1271503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1100" dirty="0"/>
              <a:t> [1] Smith DR, </a:t>
            </a:r>
            <a:r>
              <a:rPr lang="en-GB" sz="1100" dirty="0" err="1"/>
              <a:t>Choe</a:t>
            </a:r>
            <a:r>
              <a:rPr lang="en-GB" sz="1100" dirty="0"/>
              <a:t> M-A, </a:t>
            </a:r>
            <a:r>
              <a:rPr lang="en-GB" sz="1100" dirty="0" err="1"/>
              <a:t>Jeong</a:t>
            </a:r>
            <a:r>
              <a:rPr lang="en-GB" sz="1100" dirty="0"/>
              <a:t> JS, et al. </a:t>
            </a:r>
            <a:r>
              <a:rPr lang="en-GB" sz="1100" i="1" dirty="0"/>
              <a:t>Epidemiology of </a:t>
            </a:r>
            <a:r>
              <a:rPr lang="en-GB" sz="1100" i="1" dirty="0" err="1"/>
              <a:t>Needlestick</a:t>
            </a:r>
            <a:r>
              <a:rPr lang="en-GB" sz="1100" i="1" dirty="0"/>
              <a:t> and Sharps Injuries Among Professional Korean Nurses</a:t>
            </a:r>
            <a:r>
              <a:rPr lang="en-GB" sz="1100" dirty="0"/>
              <a:t>. Journal of Professional Nursing 2006;22(6):359-66. </a:t>
            </a:r>
            <a:r>
              <a:rPr lang="en-GB" sz="1100" dirty="0" err="1"/>
              <a:t>doi</a:t>
            </a:r>
            <a:r>
              <a:rPr lang="en-GB" sz="1100" dirty="0"/>
              <a:t>: 10.1016/j.profnurs.2006.10.003</a:t>
            </a:r>
          </a:p>
          <a:p>
            <a:r>
              <a:rPr lang="en-GB" sz="1100" dirty="0"/>
              <a:t>[2] </a:t>
            </a:r>
            <a:r>
              <a:rPr lang="en-GB" sz="1100" dirty="0" err="1"/>
              <a:t>Kahriman</a:t>
            </a:r>
            <a:r>
              <a:rPr lang="en-GB" sz="1100" dirty="0"/>
              <a:t> I, </a:t>
            </a:r>
            <a:r>
              <a:rPr lang="en-GB" sz="1100" dirty="0" err="1"/>
              <a:t>Polat</a:t>
            </a:r>
            <a:r>
              <a:rPr lang="en-GB" sz="1100" dirty="0"/>
              <a:t> S, Ede G, </a:t>
            </a:r>
            <a:r>
              <a:rPr lang="en-GB" sz="1100" dirty="0" err="1"/>
              <a:t>Kaptan</a:t>
            </a:r>
            <a:r>
              <a:rPr lang="en-GB" sz="1100" dirty="0"/>
              <a:t> D</a:t>
            </a:r>
            <a:r>
              <a:rPr lang="en-GB" sz="1100" i="1" dirty="0"/>
              <a:t>. Injury experiences and precautions taken by nurses working in </a:t>
            </a:r>
            <a:r>
              <a:rPr lang="en-GB" sz="1100" i="1" dirty="0" err="1"/>
              <a:t>pediatric</a:t>
            </a:r>
            <a:r>
              <a:rPr lang="en-GB" sz="1100" i="1" dirty="0"/>
              <a:t> wards towards penetrative/incisive tools</a:t>
            </a:r>
            <a:r>
              <a:rPr lang="en-GB" sz="1100" dirty="0"/>
              <a:t>. International Journal of Caring Sciences 2016;9(2):569-578.</a:t>
            </a:r>
          </a:p>
          <a:p>
            <a:r>
              <a:rPr lang="en-GB" sz="1100" dirty="0"/>
              <a:t>[3] Lien CW &amp; Liu PH. </a:t>
            </a:r>
            <a:r>
              <a:rPr lang="en-GB" sz="1100" i="1" dirty="0"/>
              <a:t>Systematic Innovation by User-</a:t>
            </a:r>
            <a:r>
              <a:rPr lang="en-GB" sz="1100" i="1" dirty="0" err="1"/>
              <a:t>centered</a:t>
            </a:r>
            <a:r>
              <a:rPr lang="en-GB" sz="1100" i="1" dirty="0"/>
              <a:t> Design: Case Study in</a:t>
            </a:r>
          </a:p>
          <a:p>
            <a:r>
              <a:rPr lang="en-GB" sz="1100" i="1" dirty="0"/>
              <a:t>Ampoule Opener Design</a:t>
            </a:r>
            <a:r>
              <a:rPr lang="en-GB" sz="1100" dirty="0"/>
              <a:t>. International Journal of Systematic Innovation 2018;5(2):45-52. </a:t>
            </a:r>
          </a:p>
          <a:p>
            <a:endParaRPr lang="en-AU" sz="11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351DC99-E752-4CA8-A7E3-649A4E44E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0" y="2353161"/>
            <a:ext cx="4253151" cy="16977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C323D53-AA3C-44C6-8985-DB122E813D4F}"/>
              </a:ext>
            </a:extLst>
          </p:cNvPr>
          <p:cNvSpPr txBox="1"/>
          <p:nvPr/>
        </p:nvSpPr>
        <p:spPr>
          <a:xfrm>
            <a:off x="475479" y="4050945"/>
            <a:ext cx="3967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/>
                </a:solidFill>
                <a:cs typeface="Calibri" pitchFamily="34" charset="0"/>
              </a:rPr>
              <a:t>1 in 3</a:t>
            </a:r>
            <a:r>
              <a:rPr lang="en-AU" sz="2000" b="1" dirty="0">
                <a:solidFill>
                  <a:schemeClr val="accent1"/>
                </a:solidFill>
                <a:cs typeface="Calibri" pitchFamily="34" charset="0"/>
              </a:rPr>
              <a:t> </a:t>
            </a:r>
            <a:r>
              <a:rPr lang="en-AU" dirty="0">
                <a:cs typeface="Calibri" pitchFamily="34" charset="0"/>
              </a:rPr>
              <a:t>nurses have hand injuries from ampoule cuts [1]</a:t>
            </a:r>
            <a:endParaRPr lang="en-AU" sz="1400" dirty="0"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4739" y="2131696"/>
            <a:ext cx="3019089" cy="2657915"/>
            <a:chOff x="7324208" y="1591759"/>
            <a:chExt cx="3019089" cy="2657915"/>
          </a:xfrm>
        </p:grpSpPr>
        <p:grpSp>
          <p:nvGrpSpPr>
            <p:cNvPr id="2" name="Group 1"/>
            <p:cNvGrpSpPr/>
            <p:nvPr/>
          </p:nvGrpSpPr>
          <p:grpSpPr>
            <a:xfrm>
              <a:off x="7881253" y="1591759"/>
              <a:ext cx="1905000" cy="1905000"/>
              <a:chOff x="7881253" y="1591759"/>
              <a:chExt cx="1905000" cy="1905000"/>
            </a:xfrm>
          </p:grpSpPr>
          <p:sp>
            <p:nvSpPr>
              <p:cNvPr id="34" name="object 5"/>
              <p:cNvSpPr/>
              <p:nvPr/>
            </p:nvSpPr>
            <p:spPr>
              <a:xfrm>
                <a:off x="7881253" y="1591759"/>
                <a:ext cx="1905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524000">
                    <a:moveTo>
                      <a:pt x="761974" y="1523948"/>
                    </a:moveTo>
                    <a:lnTo>
                      <a:pt x="711383" y="1522306"/>
                    </a:lnTo>
                    <a:lnTo>
                      <a:pt x="661411" y="1517416"/>
                    </a:lnTo>
                    <a:lnTo>
                      <a:pt x="612185" y="1509325"/>
                    </a:lnTo>
                    <a:lnTo>
                      <a:pt x="563827" y="1498084"/>
                    </a:lnTo>
                    <a:lnTo>
                      <a:pt x="516463" y="1483743"/>
                    </a:lnTo>
                    <a:lnTo>
                      <a:pt x="470219" y="1466350"/>
                    </a:lnTo>
                    <a:lnTo>
                      <a:pt x="425217" y="1445957"/>
                    </a:lnTo>
                    <a:lnTo>
                      <a:pt x="381584" y="1422613"/>
                    </a:lnTo>
                    <a:lnTo>
                      <a:pt x="339445" y="1396367"/>
                    </a:lnTo>
                    <a:lnTo>
                      <a:pt x="298923" y="1367269"/>
                    </a:lnTo>
                    <a:lnTo>
                      <a:pt x="260143" y="1335368"/>
                    </a:lnTo>
                    <a:lnTo>
                      <a:pt x="223232" y="1300716"/>
                    </a:lnTo>
                    <a:lnTo>
                      <a:pt x="188579" y="1263804"/>
                    </a:lnTo>
                    <a:lnTo>
                      <a:pt x="156679" y="1225025"/>
                    </a:lnTo>
                    <a:lnTo>
                      <a:pt x="127580" y="1184503"/>
                    </a:lnTo>
                    <a:lnTo>
                      <a:pt x="101334" y="1142363"/>
                    </a:lnTo>
                    <a:lnTo>
                      <a:pt x="77990" y="1098730"/>
                    </a:lnTo>
                    <a:lnTo>
                      <a:pt x="57597" y="1053729"/>
                    </a:lnTo>
                    <a:lnTo>
                      <a:pt x="40205" y="1007484"/>
                    </a:lnTo>
                    <a:lnTo>
                      <a:pt x="25863" y="960120"/>
                    </a:lnTo>
                    <a:lnTo>
                      <a:pt x="14622" y="911763"/>
                    </a:lnTo>
                    <a:lnTo>
                      <a:pt x="6532" y="862536"/>
                    </a:lnTo>
                    <a:lnTo>
                      <a:pt x="1641" y="812565"/>
                    </a:lnTo>
                    <a:lnTo>
                      <a:pt x="0" y="761974"/>
                    </a:lnTo>
                    <a:lnTo>
                      <a:pt x="1641" y="711388"/>
                    </a:lnTo>
                    <a:lnTo>
                      <a:pt x="6532" y="661411"/>
                    </a:lnTo>
                    <a:lnTo>
                      <a:pt x="14622" y="612185"/>
                    </a:lnTo>
                    <a:lnTo>
                      <a:pt x="25863" y="563827"/>
                    </a:lnTo>
                    <a:lnTo>
                      <a:pt x="40205" y="516463"/>
                    </a:lnTo>
                    <a:lnTo>
                      <a:pt x="57597" y="470219"/>
                    </a:lnTo>
                    <a:lnTo>
                      <a:pt x="77990" y="425217"/>
                    </a:lnTo>
                    <a:lnTo>
                      <a:pt x="101334" y="381584"/>
                    </a:lnTo>
                    <a:lnTo>
                      <a:pt x="127580" y="339445"/>
                    </a:lnTo>
                    <a:lnTo>
                      <a:pt x="156679" y="298923"/>
                    </a:lnTo>
                    <a:lnTo>
                      <a:pt x="188579" y="260143"/>
                    </a:lnTo>
                    <a:lnTo>
                      <a:pt x="223232" y="223232"/>
                    </a:lnTo>
                    <a:lnTo>
                      <a:pt x="260143" y="188579"/>
                    </a:lnTo>
                    <a:lnTo>
                      <a:pt x="298923" y="156679"/>
                    </a:lnTo>
                    <a:lnTo>
                      <a:pt x="339445" y="127580"/>
                    </a:lnTo>
                    <a:lnTo>
                      <a:pt x="381584" y="101334"/>
                    </a:lnTo>
                    <a:lnTo>
                      <a:pt x="425217" y="77990"/>
                    </a:lnTo>
                    <a:lnTo>
                      <a:pt x="470219" y="57597"/>
                    </a:lnTo>
                    <a:lnTo>
                      <a:pt x="516463" y="40205"/>
                    </a:lnTo>
                    <a:lnTo>
                      <a:pt x="563827" y="25863"/>
                    </a:lnTo>
                    <a:lnTo>
                      <a:pt x="612185" y="14622"/>
                    </a:lnTo>
                    <a:lnTo>
                      <a:pt x="661411" y="6532"/>
                    </a:lnTo>
                    <a:lnTo>
                      <a:pt x="711383" y="1641"/>
                    </a:lnTo>
                    <a:lnTo>
                      <a:pt x="761974" y="0"/>
                    </a:lnTo>
                    <a:lnTo>
                      <a:pt x="812565" y="1641"/>
                    </a:lnTo>
                    <a:lnTo>
                      <a:pt x="862536" y="6532"/>
                    </a:lnTo>
                    <a:lnTo>
                      <a:pt x="911763" y="14622"/>
                    </a:lnTo>
                    <a:lnTo>
                      <a:pt x="960120" y="25863"/>
                    </a:lnTo>
                    <a:lnTo>
                      <a:pt x="1007484" y="40205"/>
                    </a:lnTo>
                    <a:lnTo>
                      <a:pt x="1022046" y="45681"/>
                    </a:lnTo>
                    <a:lnTo>
                      <a:pt x="761974" y="45681"/>
                    </a:lnTo>
                    <a:lnTo>
                      <a:pt x="710118" y="47521"/>
                    </a:lnTo>
                    <a:lnTo>
                      <a:pt x="658972" y="52997"/>
                    </a:lnTo>
                    <a:lnTo>
                      <a:pt x="608686" y="62047"/>
                    </a:lnTo>
                    <a:lnTo>
                      <a:pt x="559413" y="74607"/>
                    </a:lnTo>
                    <a:lnTo>
                      <a:pt x="511302" y="90614"/>
                    </a:lnTo>
                    <a:lnTo>
                      <a:pt x="464505" y="110005"/>
                    </a:lnTo>
                    <a:lnTo>
                      <a:pt x="419173" y="132718"/>
                    </a:lnTo>
                    <a:lnTo>
                      <a:pt x="375457" y="158688"/>
                    </a:lnTo>
                    <a:lnTo>
                      <a:pt x="333508" y="187853"/>
                    </a:lnTo>
                    <a:lnTo>
                      <a:pt x="293476" y="220149"/>
                    </a:lnTo>
                    <a:lnTo>
                      <a:pt x="255514" y="255514"/>
                    </a:lnTo>
                    <a:lnTo>
                      <a:pt x="220149" y="293476"/>
                    </a:lnTo>
                    <a:lnTo>
                      <a:pt x="187853" y="333508"/>
                    </a:lnTo>
                    <a:lnTo>
                      <a:pt x="158688" y="375457"/>
                    </a:lnTo>
                    <a:lnTo>
                      <a:pt x="132718" y="419173"/>
                    </a:lnTo>
                    <a:lnTo>
                      <a:pt x="110005" y="464505"/>
                    </a:lnTo>
                    <a:lnTo>
                      <a:pt x="90614" y="511302"/>
                    </a:lnTo>
                    <a:lnTo>
                      <a:pt x="74607" y="559413"/>
                    </a:lnTo>
                    <a:lnTo>
                      <a:pt x="62047" y="608686"/>
                    </a:lnTo>
                    <a:lnTo>
                      <a:pt x="52997" y="658972"/>
                    </a:lnTo>
                    <a:lnTo>
                      <a:pt x="47521" y="710118"/>
                    </a:lnTo>
                    <a:lnTo>
                      <a:pt x="45681" y="761974"/>
                    </a:lnTo>
                    <a:lnTo>
                      <a:pt x="47521" y="813829"/>
                    </a:lnTo>
                    <a:lnTo>
                      <a:pt x="52997" y="864976"/>
                    </a:lnTo>
                    <a:lnTo>
                      <a:pt x="62047" y="915261"/>
                    </a:lnTo>
                    <a:lnTo>
                      <a:pt x="74607" y="964534"/>
                    </a:lnTo>
                    <a:lnTo>
                      <a:pt x="90614" y="1012645"/>
                    </a:lnTo>
                    <a:lnTo>
                      <a:pt x="110005" y="1059442"/>
                    </a:lnTo>
                    <a:lnTo>
                      <a:pt x="132718" y="1104774"/>
                    </a:lnTo>
                    <a:lnTo>
                      <a:pt x="158688" y="1148490"/>
                    </a:lnTo>
                    <a:lnTo>
                      <a:pt x="187853" y="1190440"/>
                    </a:lnTo>
                    <a:lnTo>
                      <a:pt x="220149" y="1230471"/>
                    </a:lnTo>
                    <a:lnTo>
                      <a:pt x="255514" y="1268434"/>
                    </a:lnTo>
                    <a:lnTo>
                      <a:pt x="293476" y="1303798"/>
                    </a:lnTo>
                    <a:lnTo>
                      <a:pt x="333508" y="1336095"/>
                    </a:lnTo>
                    <a:lnTo>
                      <a:pt x="375457" y="1365259"/>
                    </a:lnTo>
                    <a:lnTo>
                      <a:pt x="419173" y="1391230"/>
                    </a:lnTo>
                    <a:lnTo>
                      <a:pt x="464505" y="1413942"/>
                    </a:lnTo>
                    <a:lnTo>
                      <a:pt x="511302" y="1433333"/>
                    </a:lnTo>
                    <a:lnTo>
                      <a:pt x="559413" y="1449341"/>
                    </a:lnTo>
                    <a:lnTo>
                      <a:pt x="608686" y="1461901"/>
                    </a:lnTo>
                    <a:lnTo>
                      <a:pt x="658972" y="1470950"/>
                    </a:lnTo>
                    <a:lnTo>
                      <a:pt x="710118" y="1476426"/>
                    </a:lnTo>
                    <a:lnTo>
                      <a:pt x="761974" y="1478266"/>
                    </a:lnTo>
                    <a:lnTo>
                      <a:pt x="1022046" y="1478266"/>
                    </a:lnTo>
                    <a:lnTo>
                      <a:pt x="1007484" y="1483743"/>
                    </a:lnTo>
                    <a:lnTo>
                      <a:pt x="960120" y="1498084"/>
                    </a:lnTo>
                    <a:lnTo>
                      <a:pt x="911763" y="1509325"/>
                    </a:lnTo>
                    <a:lnTo>
                      <a:pt x="862536" y="1517416"/>
                    </a:lnTo>
                    <a:lnTo>
                      <a:pt x="812565" y="1522306"/>
                    </a:lnTo>
                    <a:lnTo>
                      <a:pt x="761974" y="1523948"/>
                    </a:lnTo>
                    <a:close/>
                  </a:path>
                  <a:path w="1524000" h="1524000">
                    <a:moveTo>
                      <a:pt x="1022046" y="1478266"/>
                    </a:moveTo>
                    <a:lnTo>
                      <a:pt x="761974" y="1478266"/>
                    </a:lnTo>
                    <a:lnTo>
                      <a:pt x="813829" y="1476426"/>
                    </a:lnTo>
                    <a:lnTo>
                      <a:pt x="864976" y="1470950"/>
                    </a:lnTo>
                    <a:lnTo>
                      <a:pt x="915261" y="1461901"/>
                    </a:lnTo>
                    <a:lnTo>
                      <a:pt x="964534" y="1449341"/>
                    </a:lnTo>
                    <a:lnTo>
                      <a:pt x="1012645" y="1433333"/>
                    </a:lnTo>
                    <a:lnTo>
                      <a:pt x="1059442" y="1413942"/>
                    </a:lnTo>
                    <a:lnTo>
                      <a:pt x="1104774" y="1391230"/>
                    </a:lnTo>
                    <a:lnTo>
                      <a:pt x="1148490" y="1365259"/>
                    </a:lnTo>
                    <a:lnTo>
                      <a:pt x="1190440" y="1336095"/>
                    </a:lnTo>
                    <a:lnTo>
                      <a:pt x="1230471" y="1303798"/>
                    </a:lnTo>
                    <a:lnTo>
                      <a:pt x="1268434" y="1268434"/>
                    </a:lnTo>
                    <a:lnTo>
                      <a:pt x="1303798" y="1230471"/>
                    </a:lnTo>
                    <a:lnTo>
                      <a:pt x="1336095" y="1190440"/>
                    </a:lnTo>
                    <a:lnTo>
                      <a:pt x="1365259" y="1148490"/>
                    </a:lnTo>
                    <a:lnTo>
                      <a:pt x="1391230" y="1104774"/>
                    </a:lnTo>
                    <a:lnTo>
                      <a:pt x="1413942" y="1059442"/>
                    </a:lnTo>
                    <a:lnTo>
                      <a:pt x="1433333" y="1012645"/>
                    </a:lnTo>
                    <a:lnTo>
                      <a:pt x="1449341" y="964534"/>
                    </a:lnTo>
                    <a:lnTo>
                      <a:pt x="1461901" y="915261"/>
                    </a:lnTo>
                    <a:lnTo>
                      <a:pt x="1470950" y="864976"/>
                    </a:lnTo>
                    <a:lnTo>
                      <a:pt x="1476426" y="813829"/>
                    </a:lnTo>
                    <a:lnTo>
                      <a:pt x="1478266" y="761974"/>
                    </a:lnTo>
                    <a:lnTo>
                      <a:pt x="1476426" y="710118"/>
                    </a:lnTo>
                    <a:lnTo>
                      <a:pt x="1470950" y="658972"/>
                    </a:lnTo>
                    <a:lnTo>
                      <a:pt x="1461901" y="608686"/>
                    </a:lnTo>
                    <a:lnTo>
                      <a:pt x="1449341" y="559413"/>
                    </a:lnTo>
                    <a:lnTo>
                      <a:pt x="1433333" y="511302"/>
                    </a:lnTo>
                    <a:lnTo>
                      <a:pt x="1413942" y="464505"/>
                    </a:lnTo>
                    <a:lnTo>
                      <a:pt x="1391230" y="419173"/>
                    </a:lnTo>
                    <a:lnTo>
                      <a:pt x="1365259" y="375457"/>
                    </a:lnTo>
                    <a:lnTo>
                      <a:pt x="1336095" y="333508"/>
                    </a:lnTo>
                    <a:lnTo>
                      <a:pt x="1303798" y="293476"/>
                    </a:lnTo>
                    <a:lnTo>
                      <a:pt x="1268434" y="255514"/>
                    </a:lnTo>
                    <a:lnTo>
                      <a:pt x="1230471" y="220149"/>
                    </a:lnTo>
                    <a:lnTo>
                      <a:pt x="1190440" y="187853"/>
                    </a:lnTo>
                    <a:lnTo>
                      <a:pt x="1148490" y="158688"/>
                    </a:lnTo>
                    <a:lnTo>
                      <a:pt x="1104774" y="132718"/>
                    </a:lnTo>
                    <a:lnTo>
                      <a:pt x="1059442" y="110005"/>
                    </a:lnTo>
                    <a:lnTo>
                      <a:pt x="1012645" y="90614"/>
                    </a:lnTo>
                    <a:lnTo>
                      <a:pt x="964534" y="74607"/>
                    </a:lnTo>
                    <a:lnTo>
                      <a:pt x="915261" y="62047"/>
                    </a:lnTo>
                    <a:lnTo>
                      <a:pt x="864976" y="52997"/>
                    </a:lnTo>
                    <a:lnTo>
                      <a:pt x="813829" y="47521"/>
                    </a:lnTo>
                    <a:lnTo>
                      <a:pt x="761974" y="45681"/>
                    </a:lnTo>
                    <a:lnTo>
                      <a:pt x="1022046" y="45681"/>
                    </a:lnTo>
                    <a:lnTo>
                      <a:pt x="1098730" y="77990"/>
                    </a:lnTo>
                    <a:lnTo>
                      <a:pt x="1142363" y="101334"/>
                    </a:lnTo>
                    <a:lnTo>
                      <a:pt x="1184503" y="127580"/>
                    </a:lnTo>
                    <a:lnTo>
                      <a:pt x="1225025" y="156679"/>
                    </a:lnTo>
                    <a:lnTo>
                      <a:pt x="1263804" y="188579"/>
                    </a:lnTo>
                    <a:lnTo>
                      <a:pt x="1300716" y="223232"/>
                    </a:lnTo>
                    <a:lnTo>
                      <a:pt x="1335368" y="260207"/>
                    </a:lnTo>
                    <a:lnTo>
                      <a:pt x="1367269" y="299028"/>
                    </a:lnTo>
                    <a:lnTo>
                      <a:pt x="1396367" y="339573"/>
                    </a:lnTo>
                    <a:lnTo>
                      <a:pt x="1422613" y="381720"/>
                    </a:lnTo>
                    <a:lnTo>
                      <a:pt x="1445957" y="425347"/>
                    </a:lnTo>
                    <a:lnTo>
                      <a:pt x="1466350" y="470333"/>
                    </a:lnTo>
                    <a:lnTo>
                      <a:pt x="1483743" y="516556"/>
                    </a:lnTo>
                    <a:lnTo>
                      <a:pt x="1498084" y="563895"/>
                    </a:lnTo>
                    <a:lnTo>
                      <a:pt x="1509325" y="612227"/>
                    </a:lnTo>
                    <a:lnTo>
                      <a:pt x="1517416" y="661433"/>
                    </a:lnTo>
                    <a:lnTo>
                      <a:pt x="1522306" y="711388"/>
                    </a:lnTo>
                    <a:lnTo>
                      <a:pt x="1523948" y="761974"/>
                    </a:lnTo>
                    <a:lnTo>
                      <a:pt x="1522306" y="812565"/>
                    </a:lnTo>
                    <a:lnTo>
                      <a:pt x="1517416" y="862536"/>
                    </a:lnTo>
                    <a:lnTo>
                      <a:pt x="1509325" y="911763"/>
                    </a:lnTo>
                    <a:lnTo>
                      <a:pt x="1498084" y="960120"/>
                    </a:lnTo>
                    <a:lnTo>
                      <a:pt x="1483743" y="1007484"/>
                    </a:lnTo>
                    <a:lnTo>
                      <a:pt x="1466350" y="1053729"/>
                    </a:lnTo>
                    <a:lnTo>
                      <a:pt x="1445957" y="1098730"/>
                    </a:lnTo>
                    <a:lnTo>
                      <a:pt x="1422613" y="1142363"/>
                    </a:lnTo>
                    <a:lnTo>
                      <a:pt x="1396367" y="1184503"/>
                    </a:lnTo>
                    <a:lnTo>
                      <a:pt x="1367269" y="1225025"/>
                    </a:lnTo>
                    <a:lnTo>
                      <a:pt x="1335368" y="1263804"/>
                    </a:lnTo>
                    <a:lnTo>
                      <a:pt x="1300716" y="1300716"/>
                    </a:lnTo>
                    <a:lnTo>
                      <a:pt x="1263804" y="1335368"/>
                    </a:lnTo>
                    <a:lnTo>
                      <a:pt x="1225025" y="1367269"/>
                    </a:lnTo>
                    <a:lnTo>
                      <a:pt x="1184503" y="1396367"/>
                    </a:lnTo>
                    <a:lnTo>
                      <a:pt x="1142363" y="1422613"/>
                    </a:lnTo>
                    <a:lnTo>
                      <a:pt x="1098730" y="1445957"/>
                    </a:lnTo>
                    <a:lnTo>
                      <a:pt x="1053729" y="1466350"/>
                    </a:lnTo>
                    <a:lnTo>
                      <a:pt x="1022046" y="1478266"/>
                    </a:lnTo>
                    <a:close/>
                  </a:path>
                </a:pathLst>
              </a:custGeom>
              <a:solidFill>
                <a:srgbClr val="D60400"/>
              </a:solidFill>
            </p:spPr>
            <p:txBody>
              <a:bodyPr wrap="square" lIns="0" tIns="0" rIns="0" bIns="0" rtlCol="0"/>
              <a:lstStyle/>
              <a:p>
                <a:endParaRPr sz="2300" dirty="0">
                  <a:latin typeface="+mj-lt"/>
                </a:endParaRPr>
              </a:p>
            </p:txBody>
          </p:sp>
          <p:sp>
            <p:nvSpPr>
              <p:cNvPr id="35" name="object 11"/>
              <p:cNvSpPr txBox="1"/>
              <p:nvPr/>
            </p:nvSpPr>
            <p:spPr>
              <a:xfrm>
                <a:off x="8214628" y="1982246"/>
                <a:ext cx="1238250" cy="1124026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5875" algn="ctr">
                  <a:spcBef>
                    <a:spcPts val="125"/>
                  </a:spcBef>
                </a:pPr>
                <a:r>
                  <a:rPr lang="en-AU" sz="3600" dirty="0">
                    <a:solidFill>
                      <a:schemeClr val="accent1"/>
                    </a:solidFill>
                    <a:latin typeface="+mj-lt"/>
                    <a:cs typeface="Arial Narrow"/>
                  </a:rPr>
                  <a:t>20-33%</a:t>
                </a:r>
                <a:endParaRPr sz="3600" dirty="0">
                  <a:solidFill>
                    <a:schemeClr val="accent1"/>
                  </a:solidFill>
                  <a:latin typeface="+mj-lt"/>
                  <a:cs typeface="Arial Narrow"/>
                </a:endParaRPr>
              </a:p>
            </p:txBody>
          </p:sp>
        </p:grpSp>
        <p:sp>
          <p:nvSpPr>
            <p:cNvPr id="36" name="object 6"/>
            <p:cNvSpPr txBox="1"/>
            <p:nvPr/>
          </p:nvSpPr>
          <p:spPr>
            <a:xfrm>
              <a:off x="7324208" y="3608376"/>
              <a:ext cx="3019089" cy="641298"/>
            </a:xfrm>
            <a:prstGeom prst="rect">
              <a:avLst/>
            </a:prstGeom>
          </p:spPr>
          <p:txBody>
            <a:bodyPr vert="horz" wrap="square" lIns="0" tIns="15082" rIns="0" bIns="0" rtlCol="0">
              <a:spAutoFit/>
            </a:bodyPr>
            <a:lstStyle/>
            <a:p>
              <a:pPr marL="15875" marR="6350" indent="49211" algn="ctr">
                <a:lnSpc>
                  <a:spcPct val="113300"/>
                </a:lnSpc>
                <a:spcBef>
                  <a:spcPts val="119"/>
                </a:spcBef>
              </a:pPr>
              <a:r>
                <a:rPr lang="en-AU" spc="-82" dirty="0">
                  <a:solidFill>
                    <a:srgbClr val="182132"/>
                  </a:solidFill>
                  <a:latin typeface="+mj-lt"/>
                  <a:cs typeface="Lucida Sans"/>
                </a:rPr>
                <a:t>Of sharps injuries to nurses are caused by ampoules </a:t>
              </a:r>
              <a:r>
                <a:rPr lang="en-AU" spc="-94" dirty="0">
                  <a:solidFill>
                    <a:srgbClr val="182132"/>
                  </a:solidFill>
                  <a:latin typeface="+mj-lt"/>
                  <a:cs typeface="Lucida Sans"/>
                </a:rPr>
                <a:t>[2]</a:t>
              </a:r>
              <a:endParaRPr dirty="0">
                <a:latin typeface="+mj-lt"/>
                <a:cs typeface="Lucida San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73072" y="2131694"/>
            <a:ext cx="3160730" cy="2657630"/>
            <a:chOff x="7253388" y="1591759"/>
            <a:chExt cx="3160730" cy="2657630"/>
          </a:xfrm>
        </p:grpSpPr>
        <p:grpSp>
          <p:nvGrpSpPr>
            <p:cNvPr id="40" name="Group 39"/>
            <p:cNvGrpSpPr/>
            <p:nvPr/>
          </p:nvGrpSpPr>
          <p:grpSpPr>
            <a:xfrm>
              <a:off x="7881253" y="1591759"/>
              <a:ext cx="1905000" cy="1905000"/>
              <a:chOff x="7881253" y="1591759"/>
              <a:chExt cx="1905000" cy="1905000"/>
            </a:xfrm>
          </p:grpSpPr>
          <p:sp>
            <p:nvSpPr>
              <p:cNvPr id="42" name="object 5"/>
              <p:cNvSpPr/>
              <p:nvPr/>
            </p:nvSpPr>
            <p:spPr>
              <a:xfrm>
                <a:off x="7881253" y="1591759"/>
                <a:ext cx="1905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524000">
                    <a:moveTo>
                      <a:pt x="761974" y="1523948"/>
                    </a:moveTo>
                    <a:lnTo>
                      <a:pt x="711383" y="1522306"/>
                    </a:lnTo>
                    <a:lnTo>
                      <a:pt x="661411" y="1517416"/>
                    </a:lnTo>
                    <a:lnTo>
                      <a:pt x="612185" y="1509325"/>
                    </a:lnTo>
                    <a:lnTo>
                      <a:pt x="563827" y="1498084"/>
                    </a:lnTo>
                    <a:lnTo>
                      <a:pt x="516463" y="1483743"/>
                    </a:lnTo>
                    <a:lnTo>
                      <a:pt x="470219" y="1466350"/>
                    </a:lnTo>
                    <a:lnTo>
                      <a:pt x="425217" y="1445957"/>
                    </a:lnTo>
                    <a:lnTo>
                      <a:pt x="381584" y="1422613"/>
                    </a:lnTo>
                    <a:lnTo>
                      <a:pt x="339445" y="1396367"/>
                    </a:lnTo>
                    <a:lnTo>
                      <a:pt x="298923" y="1367269"/>
                    </a:lnTo>
                    <a:lnTo>
                      <a:pt x="260143" y="1335368"/>
                    </a:lnTo>
                    <a:lnTo>
                      <a:pt x="223232" y="1300716"/>
                    </a:lnTo>
                    <a:lnTo>
                      <a:pt x="188579" y="1263804"/>
                    </a:lnTo>
                    <a:lnTo>
                      <a:pt x="156679" y="1225025"/>
                    </a:lnTo>
                    <a:lnTo>
                      <a:pt x="127580" y="1184503"/>
                    </a:lnTo>
                    <a:lnTo>
                      <a:pt x="101334" y="1142363"/>
                    </a:lnTo>
                    <a:lnTo>
                      <a:pt x="77990" y="1098730"/>
                    </a:lnTo>
                    <a:lnTo>
                      <a:pt x="57597" y="1053729"/>
                    </a:lnTo>
                    <a:lnTo>
                      <a:pt x="40205" y="1007484"/>
                    </a:lnTo>
                    <a:lnTo>
                      <a:pt x="25863" y="960120"/>
                    </a:lnTo>
                    <a:lnTo>
                      <a:pt x="14622" y="911763"/>
                    </a:lnTo>
                    <a:lnTo>
                      <a:pt x="6532" y="862536"/>
                    </a:lnTo>
                    <a:lnTo>
                      <a:pt x="1641" y="812565"/>
                    </a:lnTo>
                    <a:lnTo>
                      <a:pt x="0" y="761974"/>
                    </a:lnTo>
                    <a:lnTo>
                      <a:pt x="1641" y="711388"/>
                    </a:lnTo>
                    <a:lnTo>
                      <a:pt x="6532" y="661411"/>
                    </a:lnTo>
                    <a:lnTo>
                      <a:pt x="14622" y="612185"/>
                    </a:lnTo>
                    <a:lnTo>
                      <a:pt x="25863" y="563827"/>
                    </a:lnTo>
                    <a:lnTo>
                      <a:pt x="40205" y="516463"/>
                    </a:lnTo>
                    <a:lnTo>
                      <a:pt x="57597" y="470219"/>
                    </a:lnTo>
                    <a:lnTo>
                      <a:pt x="77990" y="425217"/>
                    </a:lnTo>
                    <a:lnTo>
                      <a:pt x="101334" y="381584"/>
                    </a:lnTo>
                    <a:lnTo>
                      <a:pt x="127580" y="339445"/>
                    </a:lnTo>
                    <a:lnTo>
                      <a:pt x="156679" y="298923"/>
                    </a:lnTo>
                    <a:lnTo>
                      <a:pt x="188579" y="260143"/>
                    </a:lnTo>
                    <a:lnTo>
                      <a:pt x="223232" y="223232"/>
                    </a:lnTo>
                    <a:lnTo>
                      <a:pt x="260143" y="188579"/>
                    </a:lnTo>
                    <a:lnTo>
                      <a:pt x="298923" y="156679"/>
                    </a:lnTo>
                    <a:lnTo>
                      <a:pt x="339445" y="127580"/>
                    </a:lnTo>
                    <a:lnTo>
                      <a:pt x="381584" y="101334"/>
                    </a:lnTo>
                    <a:lnTo>
                      <a:pt x="425217" y="77990"/>
                    </a:lnTo>
                    <a:lnTo>
                      <a:pt x="470219" y="57597"/>
                    </a:lnTo>
                    <a:lnTo>
                      <a:pt x="516463" y="40205"/>
                    </a:lnTo>
                    <a:lnTo>
                      <a:pt x="563827" y="25863"/>
                    </a:lnTo>
                    <a:lnTo>
                      <a:pt x="612185" y="14622"/>
                    </a:lnTo>
                    <a:lnTo>
                      <a:pt x="661411" y="6532"/>
                    </a:lnTo>
                    <a:lnTo>
                      <a:pt x="711383" y="1641"/>
                    </a:lnTo>
                    <a:lnTo>
                      <a:pt x="761974" y="0"/>
                    </a:lnTo>
                    <a:lnTo>
                      <a:pt x="812565" y="1641"/>
                    </a:lnTo>
                    <a:lnTo>
                      <a:pt x="862536" y="6532"/>
                    </a:lnTo>
                    <a:lnTo>
                      <a:pt x="911763" y="14622"/>
                    </a:lnTo>
                    <a:lnTo>
                      <a:pt x="960120" y="25863"/>
                    </a:lnTo>
                    <a:lnTo>
                      <a:pt x="1007484" y="40205"/>
                    </a:lnTo>
                    <a:lnTo>
                      <a:pt x="1022046" y="45681"/>
                    </a:lnTo>
                    <a:lnTo>
                      <a:pt x="761974" y="45681"/>
                    </a:lnTo>
                    <a:lnTo>
                      <a:pt x="710118" y="47521"/>
                    </a:lnTo>
                    <a:lnTo>
                      <a:pt x="658972" y="52997"/>
                    </a:lnTo>
                    <a:lnTo>
                      <a:pt x="608686" y="62047"/>
                    </a:lnTo>
                    <a:lnTo>
                      <a:pt x="559413" y="74607"/>
                    </a:lnTo>
                    <a:lnTo>
                      <a:pt x="511302" y="90614"/>
                    </a:lnTo>
                    <a:lnTo>
                      <a:pt x="464505" y="110005"/>
                    </a:lnTo>
                    <a:lnTo>
                      <a:pt x="419173" y="132718"/>
                    </a:lnTo>
                    <a:lnTo>
                      <a:pt x="375457" y="158688"/>
                    </a:lnTo>
                    <a:lnTo>
                      <a:pt x="333508" y="187853"/>
                    </a:lnTo>
                    <a:lnTo>
                      <a:pt x="293476" y="220149"/>
                    </a:lnTo>
                    <a:lnTo>
                      <a:pt x="255514" y="255514"/>
                    </a:lnTo>
                    <a:lnTo>
                      <a:pt x="220149" y="293476"/>
                    </a:lnTo>
                    <a:lnTo>
                      <a:pt x="187853" y="333508"/>
                    </a:lnTo>
                    <a:lnTo>
                      <a:pt x="158688" y="375457"/>
                    </a:lnTo>
                    <a:lnTo>
                      <a:pt x="132718" y="419173"/>
                    </a:lnTo>
                    <a:lnTo>
                      <a:pt x="110005" y="464505"/>
                    </a:lnTo>
                    <a:lnTo>
                      <a:pt x="90614" y="511302"/>
                    </a:lnTo>
                    <a:lnTo>
                      <a:pt x="74607" y="559413"/>
                    </a:lnTo>
                    <a:lnTo>
                      <a:pt x="62047" y="608686"/>
                    </a:lnTo>
                    <a:lnTo>
                      <a:pt x="52997" y="658972"/>
                    </a:lnTo>
                    <a:lnTo>
                      <a:pt x="47521" y="710118"/>
                    </a:lnTo>
                    <a:lnTo>
                      <a:pt x="45681" y="761974"/>
                    </a:lnTo>
                    <a:lnTo>
                      <a:pt x="47521" y="813829"/>
                    </a:lnTo>
                    <a:lnTo>
                      <a:pt x="52997" y="864976"/>
                    </a:lnTo>
                    <a:lnTo>
                      <a:pt x="62047" y="915261"/>
                    </a:lnTo>
                    <a:lnTo>
                      <a:pt x="74607" y="964534"/>
                    </a:lnTo>
                    <a:lnTo>
                      <a:pt x="90614" y="1012645"/>
                    </a:lnTo>
                    <a:lnTo>
                      <a:pt x="110005" y="1059442"/>
                    </a:lnTo>
                    <a:lnTo>
                      <a:pt x="132718" y="1104774"/>
                    </a:lnTo>
                    <a:lnTo>
                      <a:pt x="158688" y="1148490"/>
                    </a:lnTo>
                    <a:lnTo>
                      <a:pt x="187853" y="1190440"/>
                    </a:lnTo>
                    <a:lnTo>
                      <a:pt x="220149" y="1230471"/>
                    </a:lnTo>
                    <a:lnTo>
                      <a:pt x="255514" y="1268434"/>
                    </a:lnTo>
                    <a:lnTo>
                      <a:pt x="293476" y="1303798"/>
                    </a:lnTo>
                    <a:lnTo>
                      <a:pt x="333508" y="1336095"/>
                    </a:lnTo>
                    <a:lnTo>
                      <a:pt x="375457" y="1365259"/>
                    </a:lnTo>
                    <a:lnTo>
                      <a:pt x="419173" y="1391230"/>
                    </a:lnTo>
                    <a:lnTo>
                      <a:pt x="464505" y="1413942"/>
                    </a:lnTo>
                    <a:lnTo>
                      <a:pt x="511302" y="1433333"/>
                    </a:lnTo>
                    <a:lnTo>
                      <a:pt x="559413" y="1449341"/>
                    </a:lnTo>
                    <a:lnTo>
                      <a:pt x="608686" y="1461901"/>
                    </a:lnTo>
                    <a:lnTo>
                      <a:pt x="658972" y="1470950"/>
                    </a:lnTo>
                    <a:lnTo>
                      <a:pt x="710118" y="1476426"/>
                    </a:lnTo>
                    <a:lnTo>
                      <a:pt x="761974" y="1478266"/>
                    </a:lnTo>
                    <a:lnTo>
                      <a:pt x="1022046" y="1478266"/>
                    </a:lnTo>
                    <a:lnTo>
                      <a:pt x="1007484" y="1483743"/>
                    </a:lnTo>
                    <a:lnTo>
                      <a:pt x="960120" y="1498084"/>
                    </a:lnTo>
                    <a:lnTo>
                      <a:pt x="911763" y="1509325"/>
                    </a:lnTo>
                    <a:lnTo>
                      <a:pt x="862536" y="1517416"/>
                    </a:lnTo>
                    <a:lnTo>
                      <a:pt x="812565" y="1522306"/>
                    </a:lnTo>
                    <a:lnTo>
                      <a:pt x="761974" y="1523948"/>
                    </a:lnTo>
                    <a:close/>
                  </a:path>
                  <a:path w="1524000" h="1524000">
                    <a:moveTo>
                      <a:pt x="1022046" y="1478266"/>
                    </a:moveTo>
                    <a:lnTo>
                      <a:pt x="761974" y="1478266"/>
                    </a:lnTo>
                    <a:lnTo>
                      <a:pt x="813829" y="1476426"/>
                    </a:lnTo>
                    <a:lnTo>
                      <a:pt x="864976" y="1470950"/>
                    </a:lnTo>
                    <a:lnTo>
                      <a:pt x="915261" y="1461901"/>
                    </a:lnTo>
                    <a:lnTo>
                      <a:pt x="964534" y="1449341"/>
                    </a:lnTo>
                    <a:lnTo>
                      <a:pt x="1012645" y="1433333"/>
                    </a:lnTo>
                    <a:lnTo>
                      <a:pt x="1059442" y="1413942"/>
                    </a:lnTo>
                    <a:lnTo>
                      <a:pt x="1104774" y="1391230"/>
                    </a:lnTo>
                    <a:lnTo>
                      <a:pt x="1148490" y="1365259"/>
                    </a:lnTo>
                    <a:lnTo>
                      <a:pt x="1190440" y="1336095"/>
                    </a:lnTo>
                    <a:lnTo>
                      <a:pt x="1230471" y="1303798"/>
                    </a:lnTo>
                    <a:lnTo>
                      <a:pt x="1268434" y="1268434"/>
                    </a:lnTo>
                    <a:lnTo>
                      <a:pt x="1303798" y="1230471"/>
                    </a:lnTo>
                    <a:lnTo>
                      <a:pt x="1336095" y="1190440"/>
                    </a:lnTo>
                    <a:lnTo>
                      <a:pt x="1365259" y="1148490"/>
                    </a:lnTo>
                    <a:lnTo>
                      <a:pt x="1391230" y="1104774"/>
                    </a:lnTo>
                    <a:lnTo>
                      <a:pt x="1413942" y="1059442"/>
                    </a:lnTo>
                    <a:lnTo>
                      <a:pt x="1433333" y="1012645"/>
                    </a:lnTo>
                    <a:lnTo>
                      <a:pt x="1449341" y="964534"/>
                    </a:lnTo>
                    <a:lnTo>
                      <a:pt x="1461901" y="915261"/>
                    </a:lnTo>
                    <a:lnTo>
                      <a:pt x="1470950" y="864976"/>
                    </a:lnTo>
                    <a:lnTo>
                      <a:pt x="1476426" y="813829"/>
                    </a:lnTo>
                    <a:lnTo>
                      <a:pt x="1478266" y="761974"/>
                    </a:lnTo>
                    <a:lnTo>
                      <a:pt x="1476426" y="710118"/>
                    </a:lnTo>
                    <a:lnTo>
                      <a:pt x="1470950" y="658972"/>
                    </a:lnTo>
                    <a:lnTo>
                      <a:pt x="1461901" y="608686"/>
                    </a:lnTo>
                    <a:lnTo>
                      <a:pt x="1449341" y="559413"/>
                    </a:lnTo>
                    <a:lnTo>
                      <a:pt x="1433333" y="511302"/>
                    </a:lnTo>
                    <a:lnTo>
                      <a:pt x="1413942" y="464505"/>
                    </a:lnTo>
                    <a:lnTo>
                      <a:pt x="1391230" y="419173"/>
                    </a:lnTo>
                    <a:lnTo>
                      <a:pt x="1365259" y="375457"/>
                    </a:lnTo>
                    <a:lnTo>
                      <a:pt x="1336095" y="333508"/>
                    </a:lnTo>
                    <a:lnTo>
                      <a:pt x="1303798" y="293476"/>
                    </a:lnTo>
                    <a:lnTo>
                      <a:pt x="1268434" y="255514"/>
                    </a:lnTo>
                    <a:lnTo>
                      <a:pt x="1230471" y="220149"/>
                    </a:lnTo>
                    <a:lnTo>
                      <a:pt x="1190440" y="187853"/>
                    </a:lnTo>
                    <a:lnTo>
                      <a:pt x="1148490" y="158688"/>
                    </a:lnTo>
                    <a:lnTo>
                      <a:pt x="1104774" y="132718"/>
                    </a:lnTo>
                    <a:lnTo>
                      <a:pt x="1059442" y="110005"/>
                    </a:lnTo>
                    <a:lnTo>
                      <a:pt x="1012645" y="90614"/>
                    </a:lnTo>
                    <a:lnTo>
                      <a:pt x="964534" y="74607"/>
                    </a:lnTo>
                    <a:lnTo>
                      <a:pt x="915261" y="62047"/>
                    </a:lnTo>
                    <a:lnTo>
                      <a:pt x="864976" y="52997"/>
                    </a:lnTo>
                    <a:lnTo>
                      <a:pt x="813829" y="47521"/>
                    </a:lnTo>
                    <a:lnTo>
                      <a:pt x="761974" y="45681"/>
                    </a:lnTo>
                    <a:lnTo>
                      <a:pt x="1022046" y="45681"/>
                    </a:lnTo>
                    <a:lnTo>
                      <a:pt x="1098730" y="77990"/>
                    </a:lnTo>
                    <a:lnTo>
                      <a:pt x="1142363" y="101334"/>
                    </a:lnTo>
                    <a:lnTo>
                      <a:pt x="1184503" y="127580"/>
                    </a:lnTo>
                    <a:lnTo>
                      <a:pt x="1225025" y="156679"/>
                    </a:lnTo>
                    <a:lnTo>
                      <a:pt x="1263804" y="188579"/>
                    </a:lnTo>
                    <a:lnTo>
                      <a:pt x="1300716" y="223232"/>
                    </a:lnTo>
                    <a:lnTo>
                      <a:pt x="1335368" y="260207"/>
                    </a:lnTo>
                    <a:lnTo>
                      <a:pt x="1367269" y="299028"/>
                    </a:lnTo>
                    <a:lnTo>
                      <a:pt x="1396367" y="339573"/>
                    </a:lnTo>
                    <a:lnTo>
                      <a:pt x="1422613" y="381720"/>
                    </a:lnTo>
                    <a:lnTo>
                      <a:pt x="1445957" y="425347"/>
                    </a:lnTo>
                    <a:lnTo>
                      <a:pt x="1466350" y="470333"/>
                    </a:lnTo>
                    <a:lnTo>
                      <a:pt x="1483743" y="516556"/>
                    </a:lnTo>
                    <a:lnTo>
                      <a:pt x="1498084" y="563895"/>
                    </a:lnTo>
                    <a:lnTo>
                      <a:pt x="1509325" y="612227"/>
                    </a:lnTo>
                    <a:lnTo>
                      <a:pt x="1517416" y="661433"/>
                    </a:lnTo>
                    <a:lnTo>
                      <a:pt x="1522306" y="711388"/>
                    </a:lnTo>
                    <a:lnTo>
                      <a:pt x="1523948" y="761974"/>
                    </a:lnTo>
                    <a:lnTo>
                      <a:pt x="1522306" y="812565"/>
                    </a:lnTo>
                    <a:lnTo>
                      <a:pt x="1517416" y="862536"/>
                    </a:lnTo>
                    <a:lnTo>
                      <a:pt x="1509325" y="911763"/>
                    </a:lnTo>
                    <a:lnTo>
                      <a:pt x="1498084" y="960120"/>
                    </a:lnTo>
                    <a:lnTo>
                      <a:pt x="1483743" y="1007484"/>
                    </a:lnTo>
                    <a:lnTo>
                      <a:pt x="1466350" y="1053729"/>
                    </a:lnTo>
                    <a:lnTo>
                      <a:pt x="1445957" y="1098730"/>
                    </a:lnTo>
                    <a:lnTo>
                      <a:pt x="1422613" y="1142363"/>
                    </a:lnTo>
                    <a:lnTo>
                      <a:pt x="1396367" y="1184503"/>
                    </a:lnTo>
                    <a:lnTo>
                      <a:pt x="1367269" y="1225025"/>
                    </a:lnTo>
                    <a:lnTo>
                      <a:pt x="1335368" y="1263804"/>
                    </a:lnTo>
                    <a:lnTo>
                      <a:pt x="1300716" y="1300716"/>
                    </a:lnTo>
                    <a:lnTo>
                      <a:pt x="1263804" y="1335368"/>
                    </a:lnTo>
                    <a:lnTo>
                      <a:pt x="1225025" y="1367269"/>
                    </a:lnTo>
                    <a:lnTo>
                      <a:pt x="1184503" y="1396367"/>
                    </a:lnTo>
                    <a:lnTo>
                      <a:pt x="1142363" y="1422613"/>
                    </a:lnTo>
                    <a:lnTo>
                      <a:pt x="1098730" y="1445957"/>
                    </a:lnTo>
                    <a:lnTo>
                      <a:pt x="1053729" y="1466350"/>
                    </a:lnTo>
                    <a:lnTo>
                      <a:pt x="1022046" y="1478266"/>
                    </a:lnTo>
                    <a:close/>
                  </a:path>
                </a:pathLst>
              </a:custGeom>
              <a:solidFill>
                <a:srgbClr val="D60400"/>
              </a:solidFill>
            </p:spPr>
            <p:txBody>
              <a:bodyPr wrap="square" lIns="0" tIns="0" rIns="0" bIns="0" rtlCol="0"/>
              <a:lstStyle/>
              <a:p>
                <a:endParaRPr sz="2300" dirty="0">
                  <a:latin typeface="+mj-lt"/>
                </a:endParaRPr>
              </a:p>
            </p:txBody>
          </p:sp>
          <p:sp>
            <p:nvSpPr>
              <p:cNvPr id="43" name="object 11"/>
              <p:cNvSpPr txBox="1"/>
              <p:nvPr/>
            </p:nvSpPr>
            <p:spPr>
              <a:xfrm>
                <a:off x="8214628" y="2259245"/>
                <a:ext cx="1238250" cy="570028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5875" algn="ctr">
                  <a:spcBef>
                    <a:spcPts val="125"/>
                  </a:spcBef>
                </a:pPr>
                <a:r>
                  <a:rPr lang="en-AU" sz="3600" dirty="0">
                    <a:solidFill>
                      <a:schemeClr val="accent1"/>
                    </a:solidFill>
                    <a:latin typeface="+mj-lt"/>
                    <a:cs typeface="Arial Narrow"/>
                  </a:rPr>
                  <a:t>37%</a:t>
                </a:r>
                <a:endParaRPr sz="3600" dirty="0">
                  <a:solidFill>
                    <a:schemeClr val="accent1"/>
                  </a:solidFill>
                  <a:latin typeface="+mj-lt"/>
                  <a:cs typeface="Arial Narrow"/>
                </a:endParaRPr>
              </a:p>
            </p:txBody>
          </p:sp>
        </p:grpSp>
        <p:sp>
          <p:nvSpPr>
            <p:cNvPr id="41" name="object 6"/>
            <p:cNvSpPr txBox="1"/>
            <p:nvPr/>
          </p:nvSpPr>
          <p:spPr>
            <a:xfrm>
              <a:off x="7253388" y="3608091"/>
              <a:ext cx="3160730" cy="641298"/>
            </a:xfrm>
            <a:prstGeom prst="rect">
              <a:avLst/>
            </a:prstGeom>
          </p:spPr>
          <p:txBody>
            <a:bodyPr vert="horz" wrap="square" lIns="0" tIns="15082" rIns="0" bIns="0" rtlCol="0">
              <a:spAutoFit/>
            </a:bodyPr>
            <a:lstStyle/>
            <a:p>
              <a:pPr marL="15875" marR="6350" indent="49211" algn="ctr">
                <a:lnSpc>
                  <a:spcPct val="113300"/>
                </a:lnSpc>
                <a:spcBef>
                  <a:spcPts val="119"/>
                </a:spcBef>
              </a:pPr>
              <a:r>
                <a:rPr lang="en-AU" spc="-82" dirty="0">
                  <a:solidFill>
                    <a:srgbClr val="182132"/>
                  </a:solidFill>
                  <a:latin typeface="+mj-lt"/>
                  <a:cs typeface="Lucida Sans"/>
                </a:rPr>
                <a:t>Of nurses experience more than 1 ampoule injury in 6 months</a:t>
              </a:r>
              <a:r>
                <a:rPr lang="en-AU" spc="-94" dirty="0">
                  <a:solidFill>
                    <a:srgbClr val="182132"/>
                  </a:solidFill>
                  <a:latin typeface="+mj-lt"/>
                  <a:cs typeface="Lucida Sans"/>
                </a:rPr>
                <a:t> [3]</a:t>
              </a:r>
              <a:endParaRPr dirty="0">
                <a:latin typeface="+mj-lt"/>
                <a:cs typeface="Lucid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6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7" y="522075"/>
            <a:ext cx="9295046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7382435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2800"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Clinical</a:t>
            </a:r>
            <a:r>
              <a:rPr kumimoji="0" lang="en-AU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 </a:t>
            </a:r>
            <a:r>
              <a:rPr lang="en-AU" sz="3200" b="1" kern="0" dirty="0">
                <a:solidFill>
                  <a:schemeClr val="bg1"/>
                </a:solidFill>
                <a:cs typeface="Arial"/>
                <a:sym typeface="Arial"/>
              </a:rPr>
              <a:t>Ampoule Injuries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16835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3C95AC-F117-439B-82BA-272032D8D2F0}"/>
              </a:ext>
            </a:extLst>
          </p:cNvPr>
          <p:cNvSpPr txBox="1"/>
          <p:nvPr/>
        </p:nvSpPr>
        <p:spPr>
          <a:xfrm>
            <a:off x="4645560" y="5486401"/>
            <a:ext cx="7156179" cy="932949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GB" sz="1100" dirty="0"/>
              <a:t> [1] </a:t>
            </a:r>
            <a:r>
              <a:rPr lang="en-AU" sz="1100" dirty="0" err="1"/>
              <a:t>Pulnitiporn</a:t>
            </a:r>
            <a:r>
              <a:rPr lang="en-AU" sz="1100" dirty="0"/>
              <a:t> A, </a:t>
            </a:r>
            <a:r>
              <a:rPr lang="en-AU" sz="1100" dirty="0" err="1"/>
              <a:t>Chau</a:t>
            </a:r>
            <a:r>
              <a:rPr lang="en-AU" sz="1100" dirty="0"/>
              <a:t>-in W, </a:t>
            </a:r>
            <a:r>
              <a:rPr lang="en-AU" sz="1100" dirty="0" err="1"/>
              <a:t>Klanarong</a:t>
            </a:r>
            <a:r>
              <a:rPr lang="en-AU" sz="1100" dirty="0"/>
              <a:t> S, et al. </a:t>
            </a:r>
            <a:r>
              <a:rPr lang="en-AU" sz="1100" i="1" dirty="0"/>
              <a:t>The Thai </a:t>
            </a:r>
            <a:r>
              <a:rPr lang="en-AU" sz="1100" i="1" dirty="0" err="1"/>
              <a:t>Anesthesia</a:t>
            </a:r>
            <a:r>
              <a:rPr lang="en-AU" sz="1100" i="1" dirty="0"/>
              <a:t> Incidents Study (THAI Study) of </a:t>
            </a:r>
            <a:r>
              <a:rPr lang="en-AU" sz="1100" i="1" dirty="0" err="1"/>
              <a:t>anesthesia</a:t>
            </a:r>
            <a:r>
              <a:rPr lang="en-AU" sz="1100" i="1" dirty="0"/>
              <a:t> personnel hazard</a:t>
            </a:r>
            <a:r>
              <a:rPr lang="en-AU" sz="1100" dirty="0"/>
              <a:t>. Journal of the Medical Association of Thailand = </a:t>
            </a:r>
            <a:r>
              <a:rPr lang="en-AU" sz="1100" dirty="0" err="1"/>
              <a:t>Chotmaihet</a:t>
            </a:r>
            <a:r>
              <a:rPr lang="en-AU" sz="1100" dirty="0"/>
              <a:t> </a:t>
            </a:r>
            <a:r>
              <a:rPr lang="en-AU" sz="1100" dirty="0" err="1"/>
              <a:t>thangphaet</a:t>
            </a:r>
            <a:r>
              <a:rPr lang="en-AU" sz="1100" dirty="0"/>
              <a:t> 2005;88 </a:t>
            </a:r>
            <a:r>
              <a:rPr lang="en-AU" sz="1100" dirty="0" err="1"/>
              <a:t>Suppl</a:t>
            </a:r>
            <a:r>
              <a:rPr lang="en-AU" sz="1100" dirty="0"/>
              <a:t> 7:S141-4. [published Online First: 2006/07/25]</a:t>
            </a:r>
          </a:p>
          <a:p>
            <a:r>
              <a:rPr lang="en-GB" sz="1100" dirty="0"/>
              <a:t>[2] </a:t>
            </a:r>
            <a:r>
              <a:rPr lang="en-AU" sz="1100" dirty="0"/>
              <a:t>Parker MRJ. </a:t>
            </a:r>
            <a:r>
              <a:rPr lang="en-AU" sz="1100" i="1" dirty="0"/>
              <a:t>The use of protective gloves, the incidence of ampoule injury and the prevalence of hand laceration amongst anaesthetic personnel.</a:t>
            </a:r>
            <a:r>
              <a:rPr lang="en-AU" sz="1100" dirty="0"/>
              <a:t> Anaesthesia 1995;50(8):726-29.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092" y="2128298"/>
            <a:ext cx="3476044" cy="2661027"/>
            <a:chOff x="7095730" y="1591759"/>
            <a:chExt cx="3476044" cy="2661027"/>
          </a:xfrm>
        </p:grpSpPr>
        <p:grpSp>
          <p:nvGrpSpPr>
            <p:cNvPr id="2" name="Group 1"/>
            <p:cNvGrpSpPr/>
            <p:nvPr/>
          </p:nvGrpSpPr>
          <p:grpSpPr>
            <a:xfrm>
              <a:off x="7881253" y="1591759"/>
              <a:ext cx="1905000" cy="1905000"/>
              <a:chOff x="7881253" y="1591759"/>
              <a:chExt cx="1905000" cy="1905000"/>
            </a:xfrm>
          </p:grpSpPr>
          <p:sp>
            <p:nvSpPr>
              <p:cNvPr id="34" name="object 5"/>
              <p:cNvSpPr/>
              <p:nvPr/>
            </p:nvSpPr>
            <p:spPr>
              <a:xfrm>
                <a:off x="7881253" y="1591759"/>
                <a:ext cx="1905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524000">
                    <a:moveTo>
                      <a:pt x="761974" y="1523948"/>
                    </a:moveTo>
                    <a:lnTo>
                      <a:pt x="711383" y="1522306"/>
                    </a:lnTo>
                    <a:lnTo>
                      <a:pt x="661411" y="1517416"/>
                    </a:lnTo>
                    <a:lnTo>
                      <a:pt x="612185" y="1509325"/>
                    </a:lnTo>
                    <a:lnTo>
                      <a:pt x="563827" y="1498084"/>
                    </a:lnTo>
                    <a:lnTo>
                      <a:pt x="516463" y="1483743"/>
                    </a:lnTo>
                    <a:lnTo>
                      <a:pt x="470219" y="1466350"/>
                    </a:lnTo>
                    <a:lnTo>
                      <a:pt x="425217" y="1445957"/>
                    </a:lnTo>
                    <a:lnTo>
                      <a:pt x="381584" y="1422613"/>
                    </a:lnTo>
                    <a:lnTo>
                      <a:pt x="339445" y="1396367"/>
                    </a:lnTo>
                    <a:lnTo>
                      <a:pt x="298923" y="1367269"/>
                    </a:lnTo>
                    <a:lnTo>
                      <a:pt x="260143" y="1335368"/>
                    </a:lnTo>
                    <a:lnTo>
                      <a:pt x="223232" y="1300716"/>
                    </a:lnTo>
                    <a:lnTo>
                      <a:pt x="188579" y="1263804"/>
                    </a:lnTo>
                    <a:lnTo>
                      <a:pt x="156679" y="1225025"/>
                    </a:lnTo>
                    <a:lnTo>
                      <a:pt x="127580" y="1184503"/>
                    </a:lnTo>
                    <a:lnTo>
                      <a:pt x="101334" y="1142363"/>
                    </a:lnTo>
                    <a:lnTo>
                      <a:pt x="77990" y="1098730"/>
                    </a:lnTo>
                    <a:lnTo>
                      <a:pt x="57597" y="1053729"/>
                    </a:lnTo>
                    <a:lnTo>
                      <a:pt x="40205" y="1007484"/>
                    </a:lnTo>
                    <a:lnTo>
                      <a:pt x="25863" y="960120"/>
                    </a:lnTo>
                    <a:lnTo>
                      <a:pt x="14622" y="911763"/>
                    </a:lnTo>
                    <a:lnTo>
                      <a:pt x="6532" y="862536"/>
                    </a:lnTo>
                    <a:lnTo>
                      <a:pt x="1641" y="812565"/>
                    </a:lnTo>
                    <a:lnTo>
                      <a:pt x="0" y="761974"/>
                    </a:lnTo>
                    <a:lnTo>
                      <a:pt x="1641" y="711388"/>
                    </a:lnTo>
                    <a:lnTo>
                      <a:pt x="6532" y="661411"/>
                    </a:lnTo>
                    <a:lnTo>
                      <a:pt x="14622" y="612185"/>
                    </a:lnTo>
                    <a:lnTo>
                      <a:pt x="25863" y="563827"/>
                    </a:lnTo>
                    <a:lnTo>
                      <a:pt x="40205" y="516463"/>
                    </a:lnTo>
                    <a:lnTo>
                      <a:pt x="57597" y="470219"/>
                    </a:lnTo>
                    <a:lnTo>
                      <a:pt x="77990" y="425217"/>
                    </a:lnTo>
                    <a:lnTo>
                      <a:pt x="101334" y="381584"/>
                    </a:lnTo>
                    <a:lnTo>
                      <a:pt x="127580" y="339445"/>
                    </a:lnTo>
                    <a:lnTo>
                      <a:pt x="156679" y="298923"/>
                    </a:lnTo>
                    <a:lnTo>
                      <a:pt x="188579" y="260143"/>
                    </a:lnTo>
                    <a:lnTo>
                      <a:pt x="223232" y="223232"/>
                    </a:lnTo>
                    <a:lnTo>
                      <a:pt x="260143" y="188579"/>
                    </a:lnTo>
                    <a:lnTo>
                      <a:pt x="298923" y="156679"/>
                    </a:lnTo>
                    <a:lnTo>
                      <a:pt x="339445" y="127580"/>
                    </a:lnTo>
                    <a:lnTo>
                      <a:pt x="381584" y="101334"/>
                    </a:lnTo>
                    <a:lnTo>
                      <a:pt x="425217" y="77990"/>
                    </a:lnTo>
                    <a:lnTo>
                      <a:pt x="470219" y="57597"/>
                    </a:lnTo>
                    <a:lnTo>
                      <a:pt x="516463" y="40205"/>
                    </a:lnTo>
                    <a:lnTo>
                      <a:pt x="563827" y="25863"/>
                    </a:lnTo>
                    <a:lnTo>
                      <a:pt x="612185" y="14622"/>
                    </a:lnTo>
                    <a:lnTo>
                      <a:pt x="661411" y="6532"/>
                    </a:lnTo>
                    <a:lnTo>
                      <a:pt x="711383" y="1641"/>
                    </a:lnTo>
                    <a:lnTo>
                      <a:pt x="761974" y="0"/>
                    </a:lnTo>
                    <a:lnTo>
                      <a:pt x="812565" y="1641"/>
                    </a:lnTo>
                    <a:lnTo>
                      <a:pt x="862536" y="6532"/>
                    </a:lnTo>
                    <a:lnTo>
                      <a:pt x="911763" y="14622"/>
                    </a:lnTo>
                    <a:lnTo>
                      <a:pt x="960120" y="25863"/>
                    </a:lnTo>
                    <a:lnTo>
                      <a:pt x="1007484" y="40205"/>
                    </a:lnTo>
                    <a:lnTo>
                      <a:pt x="1022046" y="45681"/>
                    </a:lnTo>
                    <a:lnTo>
                      <a:pt x="761974" y="45681"/>
                    </a:lnTo>
                    <a:lnTo>
                      <a:pt x="710118" y="47521"/>
                    </a:lnTo>
                    <a:lnTo>
                      <a:pt x="658972" y="52997"/>
                    </a:lnTo>
                    <a:lnTo>
                      <a:pt x="608686" y="62047"/>
                    </a:lnTo>
                    <a:lnTo>
                      <a:pt x="559413" y="74607"/>
                    </a:lnTo>
                    <a:lnTo>
                      <a:pt x="511302" y="90614"/>
                    </a:lnTo>
                    <a:lnTo>
                      <a:pt x="464505" y="110005"/>
                    </a:lnTo>
                    <a:lnTo>
                      <a:pt x="419173" y="132718"/>
                    </a:lnTo>
                    <a:lnTo>
                      <a:pt x="375457" y="158688"/>
                    </a:lnTo>
                    <a:lnTo>
                      <a:pt x="333508" y="187853"/>
                    </a:lnTo>
                    <a:lnTo>
                      <a:pt x="293476" y="220149"/>
                    </a:lnTo>
                    <a:lnTo>
                      <a:pt x="255514" y="255514"/>
                    </a:lnTo>
                    <a:lnTo>
                      <a:pt x="220149" y="293476"/>
                    </a:lnTo>
                    <a:lnTo>
                      <a:pt x="187853" y="333508"/>
                    </a:lnTo>
                    <a:lnTo>
                      <a:pt x="158688" y="375457"/>
                    </a:lnTo>
                    <a:lnTo>
                      <a:pt x="132718" y="419173"/>
                    </a:lnTo>
                    <a:lnTo>
                      <a:pt x="110005" y="464505"/>
                    </a:lnTo>
                    <a:lnTo>
                      <a:pt x="90614" y="511302"/>
                    </a:lnTo>
                    <a:lnTo>
                      <a:pt x="74607" y="559413"/>
                    </a:lnTo>
                    <a:lnTo>
                      <a:pt x="62047" y="608686"/>
                    </a:lnTo>
                    <a:lnTo>
                      <a:pt x="52997" y="658972"/>
                    </a:lnTo>
                    <a:lnTo>
                      <a:pt x="47521" y="710118"/>
                    </a:lnTo>
                    <a:lnTo>
                      <a:pt x="45681" y="761974"/>
                    </a:lnTo>
                    <a:lnTo>
                      <a:pt x="47521" y="813829"/>
                    </a:lnTo>
                    <a:lnTo>
                      <a:pt x="52997" y="864976"/>
                    </a:lnTo>
                    <a:lnTo>
                      <a:pt x="62047" y="915261"/>
                    </a:lnTo>
                    <a:lnTo>
                      <a:pt x="74607" y="964534"/>
                    </a:lnTo>
                    <a:lnTo>
                      <a:pt x="90614" y="1012645"/>
                    </a:lnTo>
                    <a:lnTo>
                      <a:pt x="110005" y="1059442"/>
                    </a:lnTo>
                    <a:lnTo>
                      <a:pt x="132718" y="1104774"/>
                    </a:lnTo>
                    <a:lnTo>
                      <a:pt x="158688" y="1148490"/>
                    </a:lnTo>
                    <a:lnTo>
                      <a:pt x="187853" y="1190440"/>
                    </a:lnTo>
                    <a:lnTo>
                      <a:pt x="220149" y="1230471"/>
                    </a:lnTo>
                    <a:lnTo>
                      <a:pt x="255514" y="1268434"/>
                    </a:lnTo>
                    <a:lnTo>
                      <a:pt x="293476" y="1303798"/>
                    </a:lnTo>
                    <a:lnTo>
                      <a:pt x="333508" y="1336095"/>
                    </a:lnTo>
                    <a:lnTo>
                      <a:pt x="375457" y="1365259"/>
                    </a:lnTo>
                    <a:lnTo>
                      <a:pt x="419173" y="1391230"/>
                    </a:lnTo>
                    <a:lnTo>
                      <a:pt x="464505" y="1413942"/>
                    </a:lnTo>
                    <a:lnTo>
                      <a:pt x="511302" y="1433333"/>
                    </a:lnTo>
                    <a:lnTo>
                      <a:pt x="559413" y="1449341"/>
                    </a:lnTo>
                    <a:lnTo>
                      <a:pt x="608686" y="1461901"/>
                    </a:lnTo>
                    <a:lnTo>
                      <a:pt x="658972" y="1470950"/>
                    </a:lnTo>
                    <a:lnTo>
                      <a:pt x="710118" y="1476426"/>
                    </a:lnTo>
                    <a:lnTo>
                      <a:pt x="761974" y="1478266"/>
                    </a:lnTo>
                    <a:lnTo>
                      <a:pt x="1022046" y="1478266"/>
                    </a:lnTo>
                    <a:lnTo>
                      <a:pt x="1007484" y="1483743"/>
                    </a:lnTo>
                    <a:lnTo>
                      <a:pt x="960120" y="1498084"/>
                    </a:lnTo>
                    <a:lnTo>
                      <a:pt x="911763" y="1509325"/>
                    </a:lnTo>
                    <a:lnTo>
                      <a:pt x="862536" y="1517416"/>
                    </a:lnTo>
                    <a:lnTo>
                      <a:pt x="812565" y="1522306"/>
                    </a:lnTo>
                    <a:lnTo>
                      <a:pt x="761974" y="1523948"/>
                    </a:lnTo>
                    <a:close/>
                  </a:path>
                  <a:path w="1524000" h="1524000">
                    <a:moveTo>
                      <a:pt x="1022046" y="1478266"/>
                    </a:moveTo>
                    <a:lnTo>
                      <a:pt x="761974" y="1478266"/>
                    </a:lnTo>
                    <a:lnTo>
                      <a:pt x="813829" y="1476426"/>
                    </a:lnTo>
                    <a:lnTo>
                      <a:pt x="864976" y="1470950"/>
                    </a:lnTo>
                    <a:lnTo>
                      <a:pt x="915261" y="1461901"/>
                    </a:lnTo>
                    <a:lnTo>
                      <a:pt x="964534" y="1449341"/>
                    </a:lnTo>
                    <a:lnTo>
                      <a:pt x="1012645" y="1433333"/>
                    </a:lnTo>
                    <a:lnTo>
                      <a:pt x="1059442" y="1413942"/>
                    </a:lnTo>
                    <a:lnTo>
                      <a:pt x="1104774" y="1391230"/>
                    </a:lnTo>
                    <a:lnTo>
                      <a:pt x="1148490" y="1365259"/>
                    </a:lnTo>
                    <a:lnTo>
                      <a:pt x="1190440" y="1336095"/>
                    </a:lnTo>
                    <a:lnTo>
                      <a:pt x="1230471" y="1303798"/>
                    </a:lnTo>
                    <a:lnTo>
                      <a:pt x="1268434" y="1268434"/>
                    </a:lnTo>
                    <a:lnTo>
                      <a:pt x="1303798" y="1230471"/>
                    </a:lnTo>
                    <a:lnTo>
                      <a:pt x="1336095" y="1190440"/>
                    </a:lnTo>
                    <a:lnTo>
                      <a:pt x="1365259" y="1148490"/>
                    </a:lnTo>
                    <a:lnTo>
                      <a:pt x="1391230" y="1104774"/>
                    </a:lnTo>
                    <a:lnTo>
                      <a:pt x="1413942" y="1059442"/>
                    </a:lnTo>
                    <a:lnTo>
                      <a:pt x="1433333" y="1012645"/>
                    </a:lnTo>
                    <a:lnTo>
                      <a:pt x="1449341" y="964534"/>
                    </a:lnTo>
                    <a:lnTo>
                      <a:pt x="1461901" y="915261"/>
                    </a:lnTo>
                    <a:lnTo>
                      <a:pt x="1470950" y="864976"/>
                    </a:lnTo>
                    <a:lnTo>
                      <a:pt x="1476426" y="813829"/>
                    </a:lnTo>
                    <a:lnTo>
                      <a:pt x="1478266" y="761974"/>
                    </a:lnTo>
                    <a:lnTo>
                      <a:pt x="1476426" y="710118"/>
                    </a:lnTo>
                    <a:lnTo>
                      <a:pt x="1470950" y="658972"/>
                    </a:lnTo>
                    <a:lnTo>
                      <a:pt x="1461901" y="608686"/>
                    </a:lnTo>
                    <a:lnTo>
                      <a:pt x="1449341" y="559413"/>
                    </a:lnTo>
                    <a:lnTo>
                      <a:pt x="1433333" y="511302"/>
                    </a:lnTo>
                    <a:lnTo>
                      <a:pt x="1413942" y="464505"/>
                    </a:lnTo>
                    <a:lnTo>
                      <a:pt x="1391230" y="419173"/>
                    </a:lnTo>
                    <a:lnTo>
                      <a:pt x="1365259" y="375457"/>
                    </a:lnTo>
                    <a:lnTo>
                      <a:pt x="1336095" y="333508"/>
                    </a:lnTo>
                    <a:lnTo>
                      <a:pt x="1303798" y="293476"/>
                    </a:lnTo>
                    <a:lnTo>
                      <a:pt x="1268434" y="255514"/>
                    </a:lnTo>
                    <a:lnTo>
                      <a:pt x="1230471" y="220149"/>
                    </a:lnTo>
                    <a:lnTo>
                      <a:pt x="1190440" y="187853"/>
                    </a:lnTo>
                    <a:lnTo>
                      <a:pt x="1148490" y="158688"/>
                    </a:lnTo>
                    <a:lnTo>
                      <a:pt x="1104774" y="132718"/>
                    </a:lnTo>
                    <a:lnTo>
                      <a:pt x="1059442" y="110005"/>
                    </a:lnTo>
                    <a:lnTo>
                      <a:pt x="1012645" y="90614"/>
                    </a:lnTo>
                    <a:lnTo>
                      <a:pt x="964534" y="74607"/>
                    </a:lnTo>
                    <a:lnTo>
                      <a:pt x="915261" y="62047"/>
                    </a:lnTo>
                    <a:lnTo>
                      <a:pt x="864976" y="52997"/>
                    </a:lnTo>
                    <a:lnTo>
                      <a:pt x="813829" y="47521"/>
                    </a:lnTo>
                    <a:lnTo>
                      <a:pt x="761974" y="45681"/>
                    </a:lnTo>
                    <a:lnTo>
                      <a:pt x="1022046" y="45681"/>
                    </a:lnTo>
                    <a:lnTo>
                      <a:pt x="1098730" y="77990"/>
                    </a:lnTo>
                    <a:lnTo>
                      <a:pt x="1142363" y="101334"/>
                    </a:lnTo>
                    <a:lnTo>
                      <a:pt x="1184503" y="127580"/>
                    </a:lnTo>
                    <a:lnTo>
                      <a:pt x="1225025" y="156679"/>
                    </a:lnTo>
                    <a:lnTo>
                      <a:pt x="1263804" y="188579"/>
                    </a:lnTo>
                    <a:lnTo>
                      <a:pt x="1300716" y="223232"/>
                    </a:lnTo>
                    <a:lnTo>
                      <a:pt x="1335368" y="260207"/>
                    </a:lnTo>
                    <a:lnTo>
                      <a:pt x="1367269" y="299028"/>
                    </a:lnTo>
                    <a:lnTo>
                      <a:pt x="1396367" y="339573"/>
                    </a:lnTo>
                    <a:lnTo>
                      <a:pt x="1422613" y="381720"/>
                    </a:lnTo>
                    <a:lnTo>
                      <a:pt x="1445957" y="425347"/>
                    </a:lnTo>
                    <a:lnTo>
                      <a:pt x="1466350" y="470333"/>
                    </a:lnTo>
                    <a:lnTo>
                      <a:pt x="1483743" y="516556"/>
                    </a:lnTo>
                    <a:lnTo>
                      <a:pt x="1498084" y="563895"/>
                    </a:lnTo>
                    <a:lnTo>
                      <a:pt x="1509325" y="612227"/>
                    </a:lnTo>
                    <a:lnTo>
                      <a:pt x="1517416" y="661433"/>
                    </a:lnTo>
                    <a:lnTo>
                      <a:pt x="1522306" y="711388"/>
                    </a:lnTo>
                    <a:lnTo>
                      <a:pt x="1523948" y="761974"/>
                    </a:lnTo>
                    <a:lnTo>
                      <a:pt x="1522306" y="812565"/>
                    </a:lnTo>
                    <a:lnTo>
                      <a:pt x="1517416" y="862536"/>
                    </a:lnTo>
                    <a:lnTo>
                      <a:pt x="1509325" y="911763"/>
                    </a:lnTo>
                    <a:lnTo>
                      <a:pt x="1498084" y="960120"/>
                    </a:lnTo>
                    <a:lnTo>
                      <a:pt x="1483743" y="1007484"/>
                    </a:lnTo>
                    <a:lnTo>
                      <a:pt x="1466350" y="1053729"/>
                    </a:lnTo>
                    <a:lnTo>
                      <a:pt x="1445957" y="1098730"/>
                    </a:lnTo>
                    <a:lnTo>
                      <a:pt x="1422613" y="1142363"/>
                    </a:lnTo>
                    <a:lnTo>
                      <a:pt x="1396367" y="1184503"/>
                    </a:lnTo>
                    <a:lnTo>
                      <a:pt x="1367269" y="1225025"/>
                    </a:lnTo>
                    <a:lnTo>
                      <a:pt x="1335368" y="1263804"/>
                    </a:lnTo>
                    <a:lnTo>
                      <a:pt x="1300716" y="1300716"/>
                    </a:lnTo>
                    <a:lnTo>
                      <a:pt x="1263804" y="1335368"/>
                    </a:lnTo>
                    <a:lnTo>
                      <a:pt x="1225025" y="1367269"/>
                    </a:lnTo>
                    <a:lnTo>
                      <a:pt x="1184503" y="1396367"/>
                    </a:lnTo>
                    <a:lnTo>
                      <a:pt x="1142363" y="1422613"/>
                    </a:lnTo>
                    <a:lnTo>
                      <a:pt x="1098730" y="1445957"/>
                    </a:lnTo>
                    <a:lnTo>
                      <a:pt x="1053729" y="1466350"/>
                    </a:lnTo>
                    <a:lnTo>
                      <a:pt x="1022046" y="1478266"/>
                    </a:lnTo>
                    <a:close/>
                  </a:path>
                </a:pathLst>
              </a:custGeom>
              <a:solidFill>
                <a:srgbClr val="D60400"/>
              </a:solidFill>
            </p:spPr>
            <p:txBody>
              <a:bodyPr wrap="square" lIns="0" tIns="0" rIns="0" bIns="0" rtlCol="0"/>
              <a:lstStyle/>
              <a:p>
                <a:endParaRPr sz="2300" dirty="0">
                  <a:latin typeface="+mj-lt"/>
                </a:endParaRPr>
              </a:p>
            </p:txBody>
          </p:sp>
          <p:sp>
            <p:nvSpPr>
              <p:cNvPr id="35" name="object 11"/>
              <p:cNvSpPr txBox="1"/>
              <p:nvPr/>
            </p:nvSpPr>
            <p:spPr>
              <a:xfrm>
                <a:off x="8214628" y="2287620"/>
                <a:ext cx="1238250" cy="570028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5875" algn="ctr">
                  <a:spcBef>
                    <a:spcPts val="125"/>
                  </a:spcBef>
                </a:pPr>
                <a:r>
                  <a:rPr lang="en-AU" sz="3600" dirty="0">
                    <a:solidFill>
                      <a:schemeClr val="accent1"/>
                    </a:solidFill>
                    <a:latin typeface="+mj-lt"/>
                    <a:cs typeface="Arial Narrow"/>
                  </a:rPr>
                  <a:t>54%</a:t>
                </a:r>
                <a:endParaRPr sz="3600" dirty="0">
                  <a:solidFill>
                    <a:schemeClr val="accent1"/>
                  </a:solidFill>
                  <a:latin typeface="+mj-lt"/>
                  <a:cs typeface="Arial Narrow"/>
                </a:endParaRPr>
              </a:p>
            </p:txBody>
          </p:sp>
        </p:grpSp>
        <p:sp>
          <p:nvSpPr>
            <p:cNvPr id="36" name="object 6"/>
            <p:cNvSpPr txBox="1"/>
            <p:nvPr/>
          </p:nvSpPr>
          <p:spPr>
            <a:xfrm>
              <a:off x="7095730" y="3611488"/>
              <a:ext cx="3476044" cy="641298"/>
            </a:xfrm>
            <a:prstGeom prst="rect">
              <a:avLst/>
            </a:prstGeom>
          </p:spPr>
          <p:txBody>
            <a:bodyPr vert="horz" wrap="square" lIns="0" tIns="15082" rIns="0" bIns="0" rtlCol="0">
              <a:spAutoFit/>
            </a:bodyPr>
            <a:lstStyle/>
            <a:p>
              <a:pPr marL="15875" marR="6350" indent="49211" algn="ctr">
                <a:lnSpc>
                  <a:spcPct val="113300"/>
                </a:lnSpc>
                <a:spcBef>
                  <a:spcPts val="119"/>
                </a:spcBef>
              </a:pPr>
              <a:r>
                <a:rPr lang="en-AU" spc="-82" dirty="0">
                  <a:solidFill>
                    <a:srgbClr val="182132"/>
                  </a:solidFill>
                  <a:latin typeface="+mj-lt"/>
                  <a:cs typeface="Lucida Sans"/>
                </a:rPr>
                <a:t>Of sharps injuries to anaesthetists are caused by ampoules </a:t>
              </a:r>
              <a:r>
                <a:rPr lang="en-AU" spc="-94" dirty="0">
                  <a:solidFill>
                    <a:srgbClr val="182132"/>
                  </a:solidFill>
                  <a:latin typeface="+mj-lt"/>
                  <a:cs typeface="Lucida Sans"/>
                </a:rPr>
                <a:t>[1]</a:t>
              </a:r>
              <a:endParaRPr dirty="0">
                <a:latin typeface="+mj-lt"/>
                <a:cs typeface="Lucida San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40206" y="2131694"/>
            <a:ext cx="3160730" cy="2657630"/>
            <a:chOff x="7253388" y="1591759"/>
            <a:chExt cx="3160730" cy="2657630"/>
          </a:xfrm>
        </p:grpSpPr>
        <p:grpSp>
          <p:nvGrpSpPr>
            <p:cNvPr id="40" name="Group 39"/>
            <p:cNvGrpSpPr/>
            <p:nvPr/>
          </p:nvGrpSpPr>
          <p:grpSpPr>
            <a:xfrm>
              <a:off x="7881253" y="1591759"/>
              <a:ext cx="1905000" cy="1905000"/>
              <a:chOff x="7881253" y="1591759"/>
              <a:chExt cx="1905000" cy="1905000"/>
            </a:xfrm>
          </p:grpSpPr>
          <p:sp>
            <p:nvSpPr>
              <p:cNvPr id="42" name="object 5"/>
              <p:cNvSpPr/>
              <p:nvPr/>
            </p:nvSpPr>
            <p:spPr>
              <a:xfrm>
                <a:off x="7881253" y="1591759"/>
                <a:ext cx="1905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524000">
                    <a:moveTo>
                      <a:pt x="761974" y="1523948"/>
                    </a:moveTo>
                    <a:lnTo>
                      <a:pt x="711383" y="1522306"/>
                    </a:lnTo>
                    <a:lnTo>
                      <a:pt x="661411" y="1517416"/>
                    </a:lnTo>
                    <a:lnTo>
                      <a:pt x="612185" y="1509325"/>
                    </a:lnTo>
                    <a:lnTo>
                      <a:pt x="563827" y="1498084"/>
                    </a:lnTo>
                    <a:lnTo>
                      <a:pt x="516463" y="1483743"/>
                    </a:lnTo>
                    <a:lnTo>
                      <a:pt x="470219" y="1466350"/>
                    </a:lnTo>
                    <a:lnTo>
                      <a:pt x="425217" y="1445957"/>
                    </a:lnTo>
                    <a:lnTo>
                      <a:pt x="381584" y="1422613"/>
                    </a:lnTo>
                    <a:lnTo>
                      <a:pt x="339445" y="1396367"/>
                    </a:lnTo>
                    <a:lnTo>
                      <a:pt x="298923" y="1367269"/>
                    </a:lnTo>
                    <a:lnTo>
                      <a:pt x="260143" y="1335368"/>
                    </a:lnTo>
                    <a:lnTo>
                      <a:pt x="223232" y="1300716"/>
                    </a:lnTo>
                    <a:lnTo>
                      <a:pt x="188579" y="1263804"/>
                    </a:lnTo>
                    <a:lnTo>
                      <a:pt x="156679" y="1225025"/>
                    </a:lnTo>
                    <a:lnTo>
                      <a:pt x="127580" y="1184503"/>
                    </a:lnTo>
                    <a:lnTo>
                      <a:pt x="101334" y="1142363"/>
                    </a:lnTo>
                    <a:lnTo>
                      <a:pt x="77990" y="1098730"/>
                    </a:lnTo>
                    <a:lnTo>
                      <a:pt x="57597" y="1053729"/>
                    </a:lnTo>
                    <a:lnTo>
                      <a:pt x="40205" y="1007484"/>
                    </a:lnTo>
                    <a:lnTo>
                      <a:pt x="25863" y="960120"/>
                    </a:lnTo>
                    <a:lnTo>
                      <a:pt x="14622" y="911763"/>
                    </a:lnTo>
                    <a:lnTo>
                      <a:pt x="6532" y="862536"/>
                    </a:lnTo>
                    <a:lnTo>
                      <a:pt x="1641" y="812565"/>
                    </a:lnTo>
                    <a:lnTo>
                      <a:pt x="0" y="761974"/>
                    </a:lnTo>
                    <a:lnTo>
                      <a:pt x="1641" y="711388"/>
                    </a:lnTo>
                    <a:lnTo>
                      <a:pt x="6532" y="661411"/>
                    </a:lnTo>
                    <a:lnTo>
                      <a:pt x="14622" y="612185"/>
                    </a:lnTo>
                    <a:lnTo>
                      <a:pt x="25863" y="563827"/>
                    </a:lnTo>
                    <a:lnTo>
                      <a:pt x="40205" y="516463"/>
                    </a:lnTo>
                    <a:lnTo>
                      <a:pt x="57597" y="470219"/>
                    </a:lnTo>
                    <a:lnTo>
                      <a:pt x="77990" y="425217"/>
                    </a:lnTo>
                    <a:lnTo>
                      <a:pt x="101334" y="381584"/>
                    </a:lnTo>
                    <a:lnTo>
                      <a:pt x="127580" y="339445"/>
                    </a:lnTo>
                    <a:lnTo>
                      <a:pt x="156679" y="298923"/>
                    </a:lnTo>
                    <a:lnTo>
                      <a:pt x="188579" y="260143"/>
                    </a:lnTo>
                    <a:lnTo>
                      <a:pt x="223232" y="223232"/>
                    </a:lnTo>
                    <a:lnTo>
                      <a:pt x="260143" y="188579"/>
                    </a:lnTo>
                    <a:lnTo>
                      <a:pt x="298923" y="156679"/>
                    </a:lnTo>
                    <a:lnTo>
                      <a:pt x="339445" y="127580"/>
                    </a:lnTo>
                    <a:lnTo>
                      <a:pt x="381584" y="101334"/>
                    </a:lnTo>
                    <a:lnTo>
                      <a:pt x="425217" y="77990"/>
                    </a:lnTo>
                    <a:lnTo>
                      <a:pt x="470219" y="57597"/>
                    </a:lnTo>
                    <a:lnTo>
                      <a:pt x="516463" y="40205"/>
                    </a:lnTo>
                    <a:lnTo>
                      <a:pt x="563827" y="25863"/>
                    </a:lnTo>
                    <a:lnTo>
                      <a:pt x="612185" y="14622"/>
                    </a:lnTo>
                    <a:lnTo>
                      <a:pt x="661411" y="6532"/>
                    </a:lnTo>
                    <a:lnTo>
                      <a:pt x="711383" y="1641"/>
                    </a:lnTo>
                    <a:lnTo>
                      <a:pt x="761974" y="0"/>
                    </a:lnTo>
                    <a:lnTo>
                      <a:pt x="812565" y="1641"/>
                    </a:lnTo>
                    <a:lnTo>
                      <a:pt x="862536" y="6532"/>
                    </a:lnTo>
                    <a:lnTo>
                      <a:pt x="911763" y="14622"/>
                    </a:lnTo>
                    <a:lnTo>
                      <a:pt x="960120" y="25863"/>
                    </a:lnTo>
                    <a:lnTo>
                      <a:pt x="1007484" y="40205"/>
                    </a:lnTo>
                    <a:lnTo>
                      <a:pt x="1022046" y="45681"/>
                    </a:lnTo>
                    <a:lnTo>
                      <a:pt x="761974" y="45681"/>
                    </a:lnTo>
                    <a:lnTo>
                      <a:pt x="710118" y="47521"/>
                    </a:lnTo>
                    <a:lnTo>
                      <a:pt x="658972" y="52997"/>
                    </a:lnTo>
                    <a:lnTo>
                      <a:pt x="608686" y="62047"/>
                    </a:lnTo>
                    <a:lnTo>
                      <a:pt x="559413" y="74607"/>
                    </a:lnTo>
                    <a:lnTo>
                      <a:pt x="511302" y="90614"/>
                    </a:lnTo>
                    <a:lnTo>
                      <a:pt x="464505" y="110005"/>
                    </a:lnTo>
                    <a:lnTo>
                      <a:pt x="419173" y="132718"/>
                    </a:lnTo>
                    <a:lnTo>
                      <a:pt x="375457" y="158688"/>
                    </a:lnTo>
                    <a:lnTo>
                      <a:pt x="333508" y="187853"/>
                    </a:lnTo>
                    <a:lnTo>
                      <a:pt x="293476" y="220149"/>
                    </a:lnTo>
                    <a:lnTo>
                      <a:pt x="255514" y="255514"/>
                    </a:lnTo>
                    <a:lnTo>
                      <a:pt x="220149" y="293476"/>
                    </a:lnTo>
                    <a:lnTo>
                      <a:pt x="187853" y="333508"/>
                    </a:lnTo>
                    <a:lnTo>
                      <a:pt x="158688" y="375457"/>
                    </a:lnTo>
                    <a:lnTo>
                      <a:pt x="132718" y="419173"/>
                    </a:lnTo>
                    <a:lnTo>
                      <a:pt x="110005" y="464505"/>
                    </a:lnTo>
                    <a:lnTo>
                      <a:pt x="90614" y="511302"/>
                    </a:lnTo>
                    <a:lnTo>
                      <a:pt x="74607" y="559413"/>
                    </a:lnTo>
                    <a:lnTo>
                      <a:pt x="62047" y="608686"/>
                    </a:lnTo>
                    <a:lnTo>
                      <a:pt x="52997" y="658972"/>
                    </a:lnTo>
                    <a:lnTo>
                      <a:pt x="47521" y="710118"/>
                    </a:lnTo>
                    <a:lnTo>
                      <a:pt x="45681" y="761974"/>
                    </a:lnTo>
                    <a:lnTo>
                      <a:pt x="47521" y="813829"/>
                    </a:lnTo>
                    <a:lnTo>
                      <a:pt x="52997" y="864976"/>
                    </a:lnTo>
                    <a:lnTo>
                      <a:pt x="62047" y="915261"/>
                    </a:lnTo>
                    <a:lnTo>
                      <a:pt x="74607" y="964534"/>
                    </a:lnTo>
                    <a:lnTo>
                      <a:pt x="90614" y="1012645"/>
                    </a:lnTo>
                    <a:lnTo>
                      <a:pt x="110005" y="1059442"/>
                    </a:lnTo>
                    <a:lnTo>
                      <a:pt x="132718" y="1104774"/>
                    </a:lnTo>
                    <a:lnTo>
                      <a:pt x="158688" y="1148490"/>
                    </a:lnTo>
                    <a:lnTo>
                      <a:pt x="187853" y="1190440"/>
                    </a:lnTo>
                    <a:lnTo>
                      <a:pt x="220149" y="1230471"/>
                    </a:lnTo>
                    <a:lnTo>
                      <a:pt x="255514" y="1268434"/>
                    </a:lnTo>
                    <a:lnTo>
                      <a:pt x="293476" y="1303798"/>
                    </a:lnTo>
                    <a:lnTo>
                      <a:pt x="333508" y="1336095"/>
                    </a:lnTo>
                    <a:lnTo>
                      <a:pt x="375457" y="1365259"/>
                    </a:lnTo>
                    <a:lnTo>
                      <a:pt x="419173" y="1391230"/>
                    </a:lnTo>
                    <a:lnTo>
                      <a:pt x="464505" y="1413942"/>
                    </a:lnTo>
                    <a:lnTo>
                      <a:pt x="511302" y="1433333"/>
                    </a:lnTo>
                    <a:lnTo>
                      <a:pt x="559413" y="1449341"/>
                    </a:lnTo>
                    <a:lnTo>
                      <a:pt x="608686" y="1461901"/>
                    </a:lnTo>
                    <a:lnTo>
                      <a:pt x="658972" y="1470950"/>
                    </a:lnTo>
                    <a:lnTo>
                      <a:pt x="710118" y="1476426"/>
                    </a:lnTo>
                    <a:lnTo>
                      <a:pt x="761974" y="1478266"/>
                    </a:lnTo>
                    <a:lnTo>
                      <a:pt x="1022046" y="1478266"/>
                    </a:lnTo>
                    <a:lnTo>
                      <a:pt x="1007484" y="1483743"/>
                    </a:lnTo>
                    <a:lnTo>
                      <a:pt x="960120" y="1498084"/>
                    </a:lnTo>
                    <a:lnTo>
                      <a:pt x="911763" y="1509325"/>
                    </a:lnTo>
                    <a:lnTo>
                      <a:pt x="862536" y="1517416"/>
                    </a:lnTo>
                    <a:lnTo>
                      <a:pt x="812565" y="1522306"/>
                    </a:lnTo>
                    <a:lnTo>
                      <a:pt x="761974" y="1523948"/>
                    </a:lnTo>
                    <a:close/>
                  </a:path>
                  <a:path w="1524000" h="1524000">
                    <a:moveTo>
                      <a:pt x="1022046" y="1478266"/>
                    </a:moveTo>
                    <a:lnTo>
                      <a:pt x="761974" y="1478266"/>
                    </a:lnTo>
                    <a:lnTo>
                      <a:pt x="813829" y="1476426"/>
                    </a:lnTo>
                    <a:lnTo>
                      <a:pt x="864976" y="1470950"/>
                    </a:lnTo>
                    <a:lnTo>
                      <a:pt x="915261" y="1461901"/>
                    </a:lnTo>
                    <a:lnTo>
                      <a:pt x="964534" y="1449341"/>
                    </a:lnTo>
                    <a:lnTo>
                      <a:pt x="1012645" y="1433333"/>
                    </a:lnTo>
                    <a:lnTo>
                      <a:pt x="1059442" y="1413942"/>
                    </a:lnTo>
                    <a:lnTo>
                      <a:pt x="1104774" y="1391230"/>
                    </a:lnTo>
                    <a:lnTo>
                      <a:pt x="1148490" y="1365259"/>
                    </a:lnTo>
                    <a:lnTo>
                      <a:pt x="1190440" y="1336095"/>
                    </a:lnTo>
                    <a:lnTo>
                      <a:pt x="1230471" y="1303798"/>
                    </a:lnTo>
                    <a:lnTo>
                      <a:pt x="1268434" y="1268434"/>
                    </a:lnTo>
                    <a:lnTo>
                      <a:pt x="1303798" y="1230471"/>
                    </a:lnTo>
                    <a:lnTo>
                      <a:pt x="1336095" y="1190440"/>
                    </a:lnTo>
                    <a:lnTo>
                      <a:pt x="1365259" y="1148490"/>
                    </a:lnTo>
                    <a:lnTo>
                      <a:pt x="1391230" y="1104774"/>
                    </a:lnTo>
                    <a:lnTo>
                      <a:pt x="1413942" y="1059442"/>
                    </a:lnTo>
                    <a:lnTo>
                      <a:pt x="1433333" y="1012645"/>
                    </a:lnTo>
                    <a:lnTo>
                      <a:pt x="1449341" y="964534"/>
                    </a:lnTo>
                    <a:lnTo>
                      <a:pt x="1461901" y="915261"/>
                    </a:lnTo>
                    <a:lnTo>
                      <a:pt x="1470950" y="864976"/>
                    </a:lnTo>
                    <a:lnTo>
                      <a:pt x="1476426" y="813829"/>
                    </a:lnTo>
                    <a:lnTo>
                      <a:pt x="1478266" y="761974"/>
                    </a:lnTo>
                    <a:lnTo>
                      <a:pt x="1476426" y="710118"/>
                    </a:lnTo>
                    <a:lnTo>
                      <a:pt x="1470950" y="658972"/>
                    </a:lnTo>
                    <a:lnTo>
                      <a:pt x="1461901" y="608686"/>
                    </a:lnTo>
                    <a:lnTo>
                      <a:pt x="1449341" y="559413"/>
                    </a:lnTo>
                    <a:lnTo>
                      <a:pt x="1433333" y="511302"/>
                    </a:lnTo>
                    <a:lnTo>
                      <a:pt x="1413942" y="464505"/>
                    </a:lnTo>
                    <a:lnTo>
                      <a:pt x="1391230" y="419173"/>
                    </a:lnTo>
                    <a:lnTo>
                      <a:pt x="1365259" y="375457"/>
                    </a:lnTo>
                    <a:lnTo>
                      <a:pt x="1336095" y="333508"/>
                    </a:lnTo>
                    <a:lnTo>
                      <a:pt x="1303798" y="293476"/>
                    </a:lnTo>
                    <a:lnTo>
                      <a:pt x="1268434" y="255514"/>
                    </a:lnTo>
                    <a:lnTo>
                      <a:pt x="1230471" y="220149"/>
                    </a:lnTo>
                    <a:lnTo>
                      <a:pt x="1190440" y="187853"/>
                    </a:lnTo>
                    <a:lnTo>
                      <a:pt x="1148490" y="158688"/>
                    </a:lnTo>
                    <a:lnTo>
                      <a:pt x="1104774" y="132718"/>
                    </a:lnTo>
                    <a:lnTo>
                      <a:pt x="1059442" y="110005"/>
                    </a:lnTo>
                    <a:lnTo>
                      <a:pt x="1012645" y="90614"/>
                    </a:lnTo>
                    <a:lnTo>
                      <a:pt x="964534" y="74607"/>
                    </a:lnTo>
                    <a:lnTo>
                      <a:pt x="915261" y="62047"/>
                    </a:lnTo>
                    <a:lnTo>
                      <a:pt x="864976" y="52997"/>
                    </a:lnTo>
                    <a:lnTo>
                      <a:pt x="813829" y="47521"/>
                    </a:lnTo>
                    <a:lnTo>
                      <a:pt x="761974" y="45681"/>
                    </a:lnTo>
                    <a:lnTo>
                      <a:pt x="1022046" y="45681"/>
                    </a:lnTo>
                    <a:lnTo>
                      <a:pt x="1098730" y="77990"/>
                    </a:lnTo>
                    <a:lnTo>
                      <a:pt x="1142363" y="101334"/>
                    </a:lnTo>
                    <a:lnTo>
                      <a:pt x="1184503" y="127580"/>
                    </a:lnTo>
                    <a:lnTo>
                      <a:pt x="1225025" y="156679"/>
                    </a:lnTo>
                    <a:lnTo>
                      <a:pt x="1263804" y="188579"/>
                    </a:lnTo>
                    <a:lnTo>
                      <a:pt x="1300716" y="223232"/>
                    </a:lnTo>
                    <a:lnTo>
                      <a:pt x="1335368" y="260207"/>
                    </a:lnTo>
                    <a:lnTo>
                      <a:pt x="1367269" y="299028"/>
                    </a:lnTo>
                    <a:lnTo>
                      <a:pt x="1396367" y="339573"/>
                    </a:lnTo>
                    <a:lnTo>
                      <a:pt x="1422613" y="381720"/>
                    </a:lnTo>
                    <a:lnTo>
                      <a:pt x="1445957" y="425347"/>
                    </a:lnTo>
                    <a:lnTo>
                      <a:pt x="1466350" y="470333"/>
                    </a:lnTo>
                    <a:lnTo>
                      <a:pt x="1483743" y="516556"/>
                    </a:lnTo>
                    <a:lnTo>
                      <a:pt x="1498084" y="563895"/>
                    </a:lnTo>
                    <a:lnTo>
                      <a:pt x="1509325" y="612227"/>
                    </a:lnTo>
                    <a:lnTo>
                      <a:pt x="1517416" y="661433"/>
                    </a:lnTo>
                    <a:lnTo>
                      <a:pt x="1522306" y="711388"/>
                    </a:lnTo>
                    <a:lnTo>
                      <a:pt x="1523948" y="761974"/>
                    </a:lnTo>
                    <a:lnTo>
                      <a:pt x="1522306" y="812565"/>
                    </a:lnTo>
                    <a:lnTo>
                      <a:pt x="1517416" y="862536"/>
                    </a:lnTo>
                    <a:lnTo>
                      <a:pt x="1509325" y="911763"/>
                    </a:lnTo>
                    <a:lnTo>
                      <a:pt x="1498084" y="960120"/>
                    </a:lnTo>
                    <a:lnTo>
                      <a:pt x="1483743" y="1007484"/>
                    </a:lnTo>
                    <a:lnTo>
                      <a:pt x="1466350" y="1053729"/>
                    </a:lnTo>
                    <a:lnTo>
                      <a:pt x="1445957" y="1098730"/>
                    </a:lnTo>
                    <a:lnTo>
                      <a:pt x="1422613" y="1142363"/>
                    </a:lnTo>
                    <a:lnTo>
                      <a:pt x="1396367" y="1184503"/>
                    </a:lnTo>
                    <a:lnTo>
                      <a:pt x="1367269" y="1225025"/>
                    </a:lnTo>
                    <a:lnTo>
                      <a:pt x="1335368" y="1263804"/>
                    </a:lnTo>
                    <a:lnTo>
                      <a:pt x="1300716" y="1300716"/>
                    </a:lnTo>
                    <a:lnTo>
                      <a:pt x="1263804" y="1335368"/>
                    </a:lnTo>
                    <a:lnTo>
                      <a:pt x="1225025" y="1367269"/>
                    </a:lnTo>
                    <a:lnTo>
                      <a:pt x="1184503" y="1396367"/>
                    </a:lnTo>
                    <a:lnTo>
                      <a:pt x="1142363" y="1422613"/>
                    </a:lnTo>
                    <a:lnTo>
                      <a:pt x="1098730" y="1445957"/>
                    </a:lnTo>
                    <a:lnTo>
                      <a:pt x="1053729" y="1466350"/>
                    </a:lnTo>
                    <a:lnTo>
                      <a:pt x="1022046" y="1478266"/>
                    </a:lnTo>
                    <a:close/>
                  </a:path>
                </a:pathLst>
              </a:custGeom>
              <a:solidFill>
                <a:srgbClr val="D60400"/>
              </a:solidFill>
            </p:spPr>
            <p:txBody>
              <a:bodyPr wrap="square" lIns="0" tIns="0" rIns="0" bIns="0" rtlCol="0"/>
              <a:lstStyle/>
              <a:p>
                <a:endParaRPr sz="2300" dirty="0">
                  <a:latin typeface="+mj-lt"/>
                </a:endParaRPr>
              </a:p>
            </p:txBody>
          </p:sp>
          <p:sp>
            <p:nvSpPr>
              <p:cNvPr id="43" name="object 11"/>
              <p:cNvSpPr txBox="1"/>
              <p:nvPr/>
            </p:nvSpPr>
            <p:spPr>
              <a:xfrm>
                <a:off x="8214628" y="2259245"/>
                <a:ext cx="1238250" cy="570028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5875" algn="ctr">
                  <a:spcBef>
                    <a:spcPts val="125"/>
                  </a:spcBef>
                </a:pPr>
                <a:r>
                  <a:rPr lang="en-AU" sz="3600" dirty="0">
                    <a:solidFill>
                      <a:schemeClr val="accent1"/>
                    </a:solidFill>
                    <a:latin typeface="+mj-lt"/>
                    <a:cs typeface="Arial Narrow"/>
                  </a:rPr>
                  <a:t>6%</a:t>
                </a:r>
                <a:endParaRPr sz="3600" dirty="0">
                  <a:solidFill>
                    <a:schemeClr val="accent1"/>
                  </a:solidFill>
                  <a:latin typeface="+mj-lt"/>
                  <a:cs typeface="Arial Narrow"/>
                </a:endParaRPr>
              </a:p>
            </p:txBody>
          </p:sp>
        </p:grpSp>
        <p:sp>
          <p:nvSpPr>
            <p:cNvPr id="41" name="object 6"/>
            <p:cNvSpPr txBox="1"/>
            <p:nvPr/>
          </p:nvSpPr>
          <p:spPr>
            <a:xfrm>
              <a:off x="7253388" y="3608091"/>
              <a:ext cx="3160730" cy="641298"/>
            </a:xfrm>
            <a:prstGeom prst="rect">
              <a:avLst/>
            </a:prstGeom>
          </p:spPr>
          <p:txBody>
            <a:bodyPr vert="horz" wrap="square" lIns="0" tIns="15082" rIns="0" bIns="0" rtlCol="0">
              <a:spAutoFit/>
            </a:bodyPr>
            <a:lstStyle/>
            <a:p>
              <a:pPr marL="15875" marR="6350" indent="49211" algn="ctr">
                <a:lnSpc>
                  <a:spcPct val="113300"/>
                </a:lnSpc>
                <a:spcBef>
                  <a:spcPts val="119"/>
                </a:spcBef>
              </a:pPr>
              <a:r>
                <a:rPr lang="en-AU" spc="-82" dirty="0">
                  <a:solidFill>
                    <a:srgbClr val="182132"/>
                  </a:solidFill>
                  <a:latin typeface="+mj-lt"/>
                  <a:cs typeface="Lucida Sans"/>
                </a:rPr>
                <a:t>Of anaesthetists have a hand injury caused by ampoules </a:t>
              </a:r>
              <a:r>
                <a:rPr lang="en-AU" spc="-94" dirty="0">
                  <a:solidFill>
                    <a:srgbClr val="182132"/>
                  </a:solidFill>
                  <a:latin typeface="+mj-lt"/>
                  <a:cs typeface="Lucida Sans"/>
                </a:rPr>
                <a:t>[2]</a:t>
              </a:r>
              <a:endParaRPr dirty="0">
                <a:latin typeface="+mj-lt"/>
                <a:cs typeface="Lucid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30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flipH="1">
            <a:off x="-821976" y="522075"/>
            <a:ext cx="9280483" cy="856200"/>
          </a:xfrm>
          <a:prstGeom prst="parallelogram">
            <a:avLst>
              <a:gd name="adj" fmla="val 44129"/>
            </a:avLst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282185" y="619875"/>
            <a:ext cx="6434984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tabLst/>
              <a:defRPr/>
            </a:pPr>
            <a:r>
              <a:rPr lang="en-AU" sz="32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Clinical Data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Ampoule </a:t>
            </a:r>
            <a:r>
              <a:rPr lang="en-AU" sz="32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I</a:t>
            </a:r>
            <a:r>
              <a:rPr kumimoji="0" lang="en-A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njuries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 flipH="1">
            <a:off x="7954206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6569072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206445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10591578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667320" y="6532384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 flipH="1">
            <a:off x="1282185" y="6532384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 flipH="1">
            <a:off x="3919560" y="6532383"/>
            <a:ext cx="1452000" cy="197100"/>
          </a:xfrm>
          <a:prstGeom prst="parallelogram">
            <a:avLst>
              <a:gd name="adj" fmla="val 42771"/>
            </a:avLst>
          </a:prstGeom>
          <a:solidFill>
            <a:schemeClr val="accent1">
              <a:alpha val="647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 flipH="1">
            <a:off x="5306896" y="6532383"/>
            <a:ext cx="1319100" cy="197100"/>
          </a:xfrm>
          <a:prstGeom prst="parallelogram">
            <a:avLst>
              <a:gd name="adj" fmla="val 42771"/>
            </a:avLst>
          </a:prstGeom>
          <a:solidFill>
            <a:schemeClr val="dk2">
              <a:alpha val="3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BD0BA4C-35AE-4FFA-9524-072C52F6CDDF}"/>
              </a:ext>
            </a:extLst>
          </p:cNvPr>
          <p:cNvGrpSpPr/>
          <p:nvPr/>
        </p:nvGrpSpPr>
        <p:grpSpPr>
          <a:xfrm>
            <a:off x="1989906" y="2386798"/>
            <a:ext cx="2560054" cy="2578527"/>
            <a:chOff x="1610112" y="2382602"/>
            <a:chExt cx="2637692" cy="226255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4886DD4B-34AA-4622-B810-C2B51D1EAD8F}"/>
                </a:ext>
              </a:extLst>
            </p:cNvPr>
            <p:cNvSpPr/>
            <p:nvPr/>
          </p:nvSpPr>
          <p:spPr>
            <a:xfrm>
              <a:off x="1610112" y="2382602"/>
              <a:ext cx="2637692" cy="226255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318A183-1977-4776-A588-7FEA15896E14}"/>
                </a:ext>
              </a:extLst>
            </p:cNvPr>
            <p:cNvSpPr txBox="1"/>
            <p:nvPr/>
          </p:nvSpPr>
          <p:spPr>
            <a:xfrm>
              <a:off x="1759429" y="2655166"/>
              <a:ext cx="2339057" cy="1701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UNCOMPLICATED</a:t>
              </a:r>
            </a:p>
            <a:p>
              <a:pPr algn="ctr"/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first aid and a break for the affected staff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85DF312-933D-4495-B920-FCF69B74D855}"/>
              </a:ext>
            </a:extLst>
          </p:cNvPr>
          <p:cNvGrpSpPr/>
          <p:nvPr/>
        </p:nvGrpSpPr>
        <p:grpSpPr>
          <a:xfrm>
            <a:off x="4886668" y="2384300"/>
            <a:ext cx="2570506" cy="2572951"/>
            <a:chOff x="4777154" y="2385420"/>
            <a:chExt cx="2637692" cy="229208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FD6DFD0-2001-4CE7-9142-6C66E1727B21}"/>
                </a:ext>
              </a:extLst>
            </p:cNvPr>
            <p:cNvSpPr/>
            <p:nvPr/>
          </p:nvSpPr>
          <p:spPr>
            <a:xfrm>
              <a:off x="4777154" y="2385420"/>
              <a:ext cx="2637692" cy="22920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5A62FCC-D811-4508-BDEA-21E2364F1287}"/>
                </a:ext>
              </a:extLst>
            </p:cNvPr>
            <p:cNvSpPr txBox="1"/>
            <p:nvPr/>
          </p:nvSpPr>
          <p:spPr>
            <a:xfrm>
              <a:off x="4988169" y="2655166"/>
              <a:ext cx="2215662" cy="1946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COMPLICATED – </a:t>
              </a:r>
              <a:b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Surgery</a:t>
              </a: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surgery (ranging from stitches to nerve repair) and time off work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61D897A-DBE0-43F9-8467-A8198C91D323}"/>
              </a:ext>
            </a:extLst>
          </p:cNvPr>
          <p:cNvGrpSpPr/>
          <p:nvPr/>
        </p:nvGrpSpPr>
        <p:grpSpPr>
          <a:xfrm>
            <a:off x="7825538" y="2384300"/>
            <a:ext cx="2560816" cy="2575449"/>
            <a:chOff x="7944196" y="2382602"/>
            <a:chExt cx="2637692" cy="229490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422935A3-F2FB-4250-8535-8B3CC4611EB4}"/>
                </a:ext>
              </a:extLst>
            </p:cNvPr>
            <p:cNvSpPr/>
            <p:nvPr/>
          </p:nvSpPr>
          <p:spPr>
            <a:xfrm>
              <a:off x="7944196" y="2382602"/>
              <a:ext cx="2637692" cy="229490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97E54BD-3C05-4692-9C99-72F939970911}"/>
                </a:ext>
              </a:extLst>
            </p:cNvPr>
            <p:cNvSpPr txBox="1"/>
            <p:nvPr/>
          </p:nvSpPr>
          <p:spPr>
            <a:xfrm>
              <a:off x="8155211" y="2655166"/>
              <a:ext cx="2215662" cy="172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COMPLICATED – </a:t>
              </a:r>
              <a:b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Blood-borne Infection</a:t>
              </a:r>
            </a:p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Requires ongoing/expensive treatment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52DFFAE-DC54-42B0-9700-FFE18BBE7AC0}"/>
              </a:ext>
            </a:extLst>
          </p:cNvPr>
          <p:cNvSpPr/>
          <p:nvPr/>
        </p:nvSpPr>
        <p:spPr>
          <a:xfrm>
            <a:off x="1610113" y="5144608"/>
            <a:ext cx="8971776" cy="117521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7A8935-8B44-4721-9493-C4A5EC44BECC}"/>
              </a:ext>
            </a:extLst>
          </p:cNvPr>
          <p:cNvSpPr txBox="1"/>
          <p:nvPr/>
        </p:nvSpPr>
        <p:spPr>
          <a:xfrm>
            <a:off x="2185440" y="5270547"/>
            <a:ext cx="782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PSYCHOLOGICAL DISTRESS &amp; ANXIETY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 consequence of both uncomplicated and complicated sharps injuries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83AEDE-F2B3-4C91-B823-A567E4B83153}"/>
              </a:ext>
            </a:extLst>
          </p:cNvPr>
          <p:cNvSpPr txBox="1"/>
          <p:nvPr/>
        </p:nvSpPr>
        <p:spPr>
          <a:xfrm>
            <a:off x="914571" y="1692939"/>
            <a:ext cx="859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/>
                </a:solidFill>
              </a:rPr>
              <a:t>Potential consequences</a:t>
            </a:r>
            <a:endParaRPr lang="en-AU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262626"/>
      </a:dk1>
      <a:lt1>
        <a:srgbClr val="FFFFFF"/>
      </a:lt1>
      <a:dk2>
        <a:srgbClr val="757070"/>
      </a:dk2>
      <a:lt2>
        <a:srgbClr val="E7E6E6"/>
      </a:lt2>
      <a:accent1>
        <a:srgbClr val="00529B"/>
      </a:accent1>
      <a:accent2>
        <a:srgbClr val="ED1B2E"/>
      </a:accent2>
      <a:accent3>
        <a:srgbClr val="5174B1"/>
      </a:accent3>
      <a:accent4>
        <a:srgbClr val="FFFFFF"/>
      </a:accent4>
      <a:accent5>
        <a:srgbClr val="FFFFFF"/>
      </a:accent5>
      <a:accent6>
        <a:srgbClr val="FFFFFF"/>
      </a:accent6>
      <a:hlink>
        <a:srgbClr val="00529B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1345</Words>
  <Application>Microsoft Office PowerPoint</Application>
  <PresentationFormat>Custom</PresentationFormat>
  <Paragraphs>195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Toohey</dc:creator>
  <cp:lastModifiedBy>Windows User</cp:lastModifiedBy>
  <cp:revision>50</cp:revision>
  <dcterms:created xsi:type="dcterms:W3CDTF">2020-01-31T01:58:02Z</dcterms:created>
  <dcterms:modified xsi:type="dcterms:W3CDTF">2020-03-06T06:39:03Z</dcterms:modified>
</cp:coreProperties>
</file>